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86" r:id="rId2"/>
    <p:sldId id="311" r:id="rId3"/>
    <p:sldId id="312" r:id="rId4"/>
    <p:sldId id="257" r:id="rId5"/>
    <p:sldId id="290" r:id="rId6"/>
    <p:sldId id="259" r:id="rId7"/>
    <p:sldId id="280" r:id="rId8"/>
    <p:sldId id="283" r:id="rId9"/>
    <p:sldId id="288" r:id="rId10"/>
    <p:sldId id="261" r:id="rId11"/>
    <p:sldId id="289" r:id="rId12"/>
    <p:sldId id="291" r:id="rId13"/>
    <p:sldId id="292" r:id="rId14"/>
    <p:sldId id="293" r:id="rId15"/>
    <p:sldId id="268" r:id="rId16"/>
    <p:sldId id="294" r:id="rId17"/>
    <p:sldId id="313" r:id="rId18"/>
    <p:sldId id="266" r:id="rId19"/>
    <p:sldId id="296" r:id="rId20"/>
    <p:sldId id="314" r:id="rId21"/>
    <p:sldId id="316" r:id="rId22"/>
    <p:sldId id="317" r:id="rId23"/>
    <p:sldId id="299" r:id="rId24"/>
    <p:sldId id="318" r:id="rId25"/>
    <p:sldId id="319" r:id="rId26"/>
    <p:sldId id="320" r:id="rId27"/>
    <p:sldId id="297" r:id="rId28"/>
    <p:sldId id="270" r:id="rId29"/>
    <p:sldId id="274" r:id="rId30"/>
    <p:sldId id="310" r:id="rId31"/>
    <p:sldId id="298" r:id="rId32"/>
    <p:sldId id="309" r:id="rId33"/>
    <p:sldId id="321" r:id="rId34"/>
    <p:sldId id="306" r:id="rId35"/>
    <p:sldId id="281" r:id="rId36"/>
    <p:sldId id="305" r:id="rId37"/>
    <p:sldId id="278" r:id="rId38"/>
    <p:sldId id="267" r:id="rId39"/>
    <p:sldId id="303" r:id="rId40"/>
    <p:sldId id="301" r:id="rId41"/>
    <p:sldId id="302" r:id="rId42"/>
    <p:sldId id="282"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BF9"/>
    <a:srgbClr val="AB30F0"/>
    <a:srgbClr val="90E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88" d="100"/>
          <a:sy n="88" d="100"/>
        </p:scale>
        <p:origin x="494" y="62"/>
      </p:cViewPr>
      <p:guideLst>
        <p:guide orient="horz" pos="2160"/>
        <p:guide pos="3840"/>
      </p:guideLst>
    </p:cSldViewPr>
  </p:slideViewPr>
  <p:notesTextViewPr>
    <p:cViewPr>
      <p:scale>
        <a:sx n="1" d="1"/>
        <a:sy n="1" d="1"/>
      </p:scale>
      <p:origin x="0" y="0"/>
    </p:cViewPr>
  </p:notesTextViewPr>
  <p:sorterViewPr>
    <p:cViewPr>
      <p:scale>
        <a:sx n="100" d="100"/>
        <a:sy n="100" d="100"/>
      </p:scale>
      <p:origin x="0" y="31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1" Type="http://schemas.openxmlformats.org/officeDocument/2006/relationships/hyperlink" Target="https://med7.s3.eu-west-2.amazonaws.com/en_core_med7_lg.tar.gz"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med7.s3.eu-west-2.amazonaws.com/en_core_med7_lg.tar.gz"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C9B531-E4CC-4B2C-8D64-903819229D8B}"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083B1875-10AB-4D82-A393-092AAC81DA7B}">
      <dgm:prSet/>
      <dgm:spPr/>
      <dgm:t>
        <a:bodyPr/>
        <a:lstStyle/>
        <a:p>
          <a:r>
            <a:rPr lang="en-US" dirty="0"/>
            <a:t>We are using Med7 Version 2.3.5</a:t>
          </a:r>
        </a:p>
      </dgm:t>
    </dgm:pt>
    <dgm:pt modelId="{C4B9720D-9B87-4777-A4DB-ACAF87F7ECB6}" type="parTrans" cxnId="{6C1AF4C1-DE55-4A35-BFE4-A9668B4BB060}">
      <dgm:prSet/>
      <dgm:spPr/>
      <dgm:t>
        <a:bodyPr/>
        <a:lstStyle/>
        <a:p>
          <a:endParaRPr lang="en-US"/>
        </a:p>
      </dgm:t>
    </dgm:pt>
    <dgm:pt modelId="{675AA6F8-810F-4A8B-9E37-3A7F27D00BDB}" type="sibTrans" cxnId="{6C1AF4C1-DE55-4A35-BFE4-A9668B4BB060}">
      <dgm:prSet/>
      <dgm:spPr/>
      <dgm:t>
        <a:bodyPr/>
        <a:lstStyle/>
        <a:p>
          <a:endParaRPr lang="en-US"/>
        </a:p>
      </dgm:t>
    </dgm:pt>
    <dgm:pt modelId="{0A3A96A0-807C-489D-BB1E-42183F663FEC}">
      <dgm:prSet/>
      <dgm:spPr/>
      <dgm:t>
        <a:bodyPr/>
        <a:lstStyle/>
        <a:p>
          <a:r>
            <a:rPr lang="en-US" dirty="0"/>
            <a:t>After pre-processing of data text is given to Med7 </a:t>
          </a:r>
        </a:p>
      </dgm:t>
    </dgm:pt>
    <dgm:pt modelId="{C888C940-5A55-49AD-9676-A7F77C184DD6}" type="parTrans" cxnId="{7B1BD905-CF16-4A96-A585-A694F7AF88AF}">
      <dgm:prSet/>
      <dgm:spPr/>
      <dgm:t>
        <a:bodyPr/>
        <a:lstStyle/>
        <a:p>
          <a:endParaRPr lang="en-US"/>
        </a:p>
      </dgm:t>
    </dgm:pt>
    <dgm:pt modelId="{EE0B0C7F-20F7-450F-BF8F-B79D0201D9D0}" type="sibTrans" cxnId="{7B1BD905-CF16-4A96-A585-A694F7AF88AF}">
      <dgm:prSet/>
      <dgm:spPr/>
      <dgm:t>
        <a:bodyPr/>
        <a:lstStyle/>
        <a:p>
          <a:endParaRPr lang="en-US"/>
        </a:p>
      </dgm:t>
    </dgm:pt>
    <dgm:pt modelId="{DE8F06BA-DF19-4582-8DD4-4293E43B5002}">
      <dgm:prSet/>
      <dgm:spPr/>
      <dgm:t>
        <a:bodyPr/>
        <a:lstStyle/>
        <a:p>
          <a:r>
            <a:rPr lang="en-US" dirty="0"/>
            <a:t>Entities like proteins are labelled as drugs</a:t>
          </a:r>
        </a:p>
      </dgm:t>
    </dgm:pt>
    <dgm:pt modelId="{E6141361-DE9F-49AE-8057-442B44F6D2F1}" type="parTrans" cxnId="{776D102E-D94B-419A-8177-828443919001}">
      <dgm:prSet/>
      <dgm:spPr/>
      <dgm:t>
        <a:bodyPr/>
        <a:lstStyle/>
        <a:p>
          <a:endParaRPr lang="en-US"/>
        </a:p>
      </dgm:t>
    </dgm:pt>
    <dgm:pt modelId="{768CC68E-72E0-481C-895E-175A562F097E}" type="sibTrans" cxnId="{776D102E-D94B-419A-8177-828443919001}">
      <dgm:prSet/>
      <dgm:spPr/>
      <dgm:t>
        <a:bodyPr/>
        <a:lstStyle/>
        <a:p>
          <a:endParaRPr lang="en-US"/>
        </a:p>
      </dgm:t>
    </dgm:pt>
    <dgm:pt modelId="{2537E1B9-B28E-42A9-92DF-5ACDCFA0FEB4}">
      <dgm:prSet/>
      <dgm:spPr/>
      <dgm:t>
        <a:bodyPr/>
        <a:lstStyle/>
        <a:p>
          <a:r>
            <a:rPr lang="en-US" dirty="0"/>
            <a:t>To overcome that we  worked on </a:t>
          </a:r>
          <a:r>
            <a:rPr lang="en-US" dirty="0" err="1"/>
            <a:t>en_ner_jnlpba_md</a:t>
          </a:r>
          <a:r>
            <a:rPr lang="en-US" dirty="0"/>
            <a:t> shared task of bio-entity recognition along with GENIA using on of the latest  Version of </a:t>
          </a:r>
          <a:r>
            <a:rPr lang="en-US" dirty="0" err="1"/>
            <a:t>spaCy</a:t>
          </a:r>
          <a:r>
            <a:rPr lang="en-US" dirty="0"/>
            <a:t>.</a:t>
          </a:r>
        </a:p>
        <a:p>
          <a:endParaRPr lang="en-US" dirty="0"/>
        </a:p>
        <a:p>
          <a:r>
            <a:rPr lang="en-IN" b="0" i="0" dirty="0"/>
            <a:t>pip install </a:t>
          </a:r>
          <a:r>
            <a:rPr lang="en-IN" b="0" i="0" dirty="0">
              <a:hlinkClick xmlns:r="http://schemas.openxmlformats.org/officeDocument/2006/relationships" r:id="rId1"/>
            </a:rPr>
            <a:t>https://med7.s3.eu-west-2.amazonaws.com/en_core_med7_lg.tar.gz</a:t>
          </a:r>
          <a:endParaRPr lang="en-IN" b="0" i="0" dirty="0"/>
        </a:p>
        <a:p>
          <a:r>
            <a:rPr lang="en-IN" b="0" i="0" dirty="0"/>
            <a:t> https://s3-us-west-2.amazonaws.com/ai2-s2-scispacy/releases/v0.4.0/en_ner_jnlpba_md-0.4.0.tar.gz</a:t>
          </a:r>
          <a:endParaRPr lang="en-US" dirty="0">
            <a:solidFill>
              <a:srgbClr val="FF0000"/>
            </a:solidFill>
          </a:endParaRPr>
        </a:p>
      </dgm:t>
    </dgm:pt>
    <dgm:pt modelId="{99C4F529-0E2E-4F87-9A0C-CF45B50E4DCA}" type="parTrans" cxnId="{A484CF9B-D85B-45D6-8576-906BFB1CDA40}">
      <dgm:prSet/>
      <dgm:spPr/>
      <dgm:t>
        <a:bodyPr/>
        <a:lstStyle/>
        <a:p>
          <a:endParaRPr lang="en-US"/>
        </a:p>
      </dgm:t>
    </dgm:pt>
    <dgm:pt modelId="{14D72988-6A4C-48B9-87AC-21D385257113}" type="sibTrans" cxnId="{A484CF9B-D85B-45D6-8576-906BFB1CDA40}">
      <dgm:prSet/>
      <dgm:spPr/>
      <dgm:t>
        <a:bodyPr/>
        <a:lstStyle/>
        <a:p>
          <a:endParaRPr lang="en-US"/>
        </a:p>
      </dgm:t>
    </dgm:pt>
    <dgm:pt modelId="{D855159F-AE21-4D55-9DE5-CB22B4E7894A}" type="pres">
      <dgm:prSet presAssocID="{66C9B531-E4CC-4B2C-8D64-903819229D8B}" presName="vert0" presStyleCnt="0">
        <dgm:presLayoutVars>
          <dgm:dir/>
          <dgm:animOne val="branch"/>
          <dgm:animLvl val="lvl"/>
        </dgm:presLayoutVars>
      </dgm:prSet>
      <dgm:spPr/>
      <dgm:t>
        <a:bodyPr/>
        <a:lstStyle/>
        <a:p>
          <a:endParaRPr lang="en-US"/>
        </a:p>
      </dgm:t>
    </dgm:pt>
    <dgm:pt modelId="{57278171-D820-4367-9DD0-C9D27051D01C}" type="pres">
      <dgm:prSet presAssocID="{083B1875-10AB-4D82-A393-092AAC81DA7B}" presName="thickLine" presStyleLbl="alignNode1" presStyleIdx="0" presStyleCnt="4"/>
      <dgm:spPr/>
    </dgm:pt>
    <dgm:pt modelId="{97AD5F68-9688-42DC-A492-99F68915F4AF}" type="pres">
      <dgm:prSet presAssocID="{083B1875-10AB-4D82-A393-092AAC81DA7B}" presName="horz1" presStyleCnt="0"/>
      <dgm:spPr/>
    </dgm:pt>
    <dgm:pt modelId="{22EA73C4-DAD2-4605-ACB9-5AFF117283F0}" type="pres">
      <dgm:prSet presAssocID="{083B1875-10AB-4D82-A393-092AAC81DA7B}" presName="tx1" presStyleLbl="revTx" presStyleIdx="0" presStyleCnt="4"/>
      <dgm:spPr/>
      <dgm:t>
        <a:bodyPr/>
        <a:lstStyle/>
        <a:p>
          <a:endParaRPr lang="en-US"/>
        </a:p>
      </dgm:t>
    </dgm:pt>
    <dgm:pt modelId="{0583DDC5-6A37-4D54-BBCE-C4431D7AE58B}" type="pres">
      <dgm:prSet presAssocID="{083B1875-10AB-4D82-A393-092AAC81DA7B}" presName="vert1" presStyleCnt="0"/>
      <dgm:spPr/>
    </dgm:pt>
    <dgm:pt modelId="{94827B0F-9DF3-4063-9538-F21CD64702F8}" type="pres">
      <dgm:prSet presAssocID="{0A3A96A0-807C-489D-BB1E-42183F663FEC}" presName="thickLine" presStyleLbl="alignNode1" presStyleIdx="1" presStyleCnt="4" custLinFactNeighborY="-40205"/>
      <dgm:spPr/>
    </dgm:pt>
    <dgm:pt modelId="{4DF98386-E9D8-4460-89DA-E2849BF8611D}" type="pres">
      <dgm:prSet presAssocID="{0A3A96A0-807C-489D-BB1E-42183F663FEC}" presName="horz1" presStyleCnt="0"/>
      <dgm:spPr/>
    </dgm:pt>
    <dgm:pt modelId="{C2B3DB78-CD98-432F-B457-8783FFA55323}" type="pres">
      <dgm:prSet presAssocID="{0A3A96A0-807C-489D-BB1E-42183F663FEC}" presName="tx1" presStyleLbl="revTx" presStyleIdx="1" presStyleCnt="4"/>
      <dgm:spPr/>
      <dgm:t>
        <a:bodyPr/>
        <a:lstStyle/>
        <a:p>
          <a:endParaRPr lang="en-US"/>
        </a:p>
      </dgm:t>
    </dgm:pt>
    <dgm:pt modelId="{A11A9F97-D6C2-4DDB-A9AC-AC360895305A}" type="pres">
      <dgm:prSet presAssocID="{0A3A96A0-807C-489D-BB1E-42183F663FEC}" presName="vert1" presStyleCnt="0"/>
      <dgm:spPr/>
    </dgm:pt>
    <dgm:pt modelId="{EAE6BA99-607E-4246-BFED-EDFC21C32E65}" type="pres">
      <dgm:prSet presAssocID="{DE8F06BA-DF19-4582-8DD4-4293E43B5002}" presName="thickLine" presStyleLbl="alignNode1" presStyleIdx="2" presStyleCnt="4" custLinFactNeighborX="143" custLinFactNeighborY="-47904"/>
      <dgm:spPr/>
    </dgm:pt>
    <dgm:pt modelId="{D47A0EAA-DDA6-4F13-9CE2-92B14D593CD4}" type="pres">
      <dgm:prSet presAssocID="{DE8F06BA-DF19-4582-8DD4-4293E43B5002}" presName="horz1" presStyleCnt="0"/>
      <dgm:spPr/>
    </dgm:pt>
    <dgm:pt modelId="{97DADE70-B6CF-47B5-9921-50C31C167465}" type="pres">
      <dgm:prSet presAssocID="{DE8F06BA-DF19-4582-8DD4-4293E43B5002}" presName="tx1" presStyleLbl="revTx" presStyleIdx="2" presStyleCnt="4"/>
      <dgm:spPr/>
      <dgm:t>
        <a:bodyPr/>
        <a:lstStyle/>
        <a:p>
          <a:endParaRPr lang="en-US"/>
        </a:p>
      </dgm:t>
    </dgm:pt>
    <dgm:pt modelId="{71C42A9A-A7BB-43D2-8B3A-0C8305BDE663}" type="pres">
      <dgm:prSet presAssocID="{DE8F06BA-DF19-4582-8DD4-4293E43B5002}" presName="vert1" presStyleCnt="0"/>
      <dgm:spPr/>
    </dgm:pt>
    <dgm:pt modelId="{9B1E579E-0355-44B1-BDA5-7BCFA68F8480}" type="pres">
      <dgm:prSet presAssocID="{2537E1B9-B28E-42A9-92DF-5ACDCFA0FEB4}" presName="thickLine" presStyleLbl="alignNode1" presStyleIdx="3" presStyleCnt="4"/>
      <dgm:spPr/>
    </dgm:pt>
    <dgm:pt modelId="{C02EF38F-4074-4346-8DD4-A62A20B23E7B}" type="pres">
      <dgm:prSet presAssocID="{2537E1B9-B28E-42A9-92DF-5ACDCFA0FEB4}" presName="horz1" presStyleCnt="0"/>
      <dgm:spPr/>
    </dgm:pt>
    <dgm:pt modelId="{BBE4BEFD-175D-49AC-862D-2345D36AE1F6}" type="pres">
      <dgm:prSet presAssocID="{2537E1B9-B28E-42A9-92DF-5ACDCFA0FEB4}" presName="tx1" presStyleLbl="revTx" presStyleIdx="3" presStyleCnt="4" custAng="0" custLinFactNeighborX="-143" custLinFactNeighborY="29084"/>
      <dgm:spPr/>
      <dgm:t>
        <a:bodyPr/>
        <a:lstStyle/>
        <a:p>
          <a:endParaRPr lang="en-US"/>
        </a:p>
      </dgm:t>
    </dgm:pt>
    <dgm:pt modelId="{E745A6FD-CF19-419B-9B93-59771D015D42}" type="pres">
      <dgm:prSet presAssocID="{2537E1B9-B28E-42A9-92DF-5ACDCFA0FEB4}" presName="vert1" presStyleCnt="0"/>
      <dgm:spPr/>
    </dgm:pt>
  </dgm:ptLst>
  <dgm:cxnLst>
    <dgm:cxn modelId="{B96F55B5-0408-42E0-A259-04B5912A0196}" type="presOf" srcId="{DE8F06BA-DF19-4582-8DD4-4293E43B5002}" destId="{97DADE70-B6CF-47B5-9921-50C31C167465}" srcOrd="0" destOrd="0" presId="urn:microsoft.com/office/officeart/2008/layout/LinedList"/>
    <dgm:cxn modelId="{3A0BA51A-8BAA-493F-80FC-DBC356502BF2}" type="presOf" srcId="{0A3A96A0-807C-489D-BB1E-42183F663FEC}" destId="{C2B3DB78-CD98-432F-B457-8783FFA55323}" srcOrd="0" destOrd="0" presId="urn:microsoft.com/office/officeart/2008/layout/LinedList"/>
    <dgm:cxn modelId="{776D102E-D94B-419A-8177-828443919001}" srcId="{66C9B531-E4CC-4B2C-8D64-903819229D8B}" destId="{DE8F06BA-DF19-4582-8DD4-4293E43B5002}" srcOrd="2" destOrd="0" parTransId="{E6141361-DE9F-49AE-8057-442B44F6D2F1}" sibTransId="{768CC68E-72E0-481C-895E-175A562F097E}"/>
    <dgm:cxn modelId="{D49F5702-3F13-48AE-8044-F87854F913FE}" type="presOf" srcId="{66C9B531-E4CC-4B2C-8D64-903819229D8B}" destId="{D855159F-AE21-4D55-9DE5-CB22B4E7894A}" srcOrd="0" destOrd="0" presId="urn:microsoft.com/office/officeart/2008/layout/LinedList"/>
    <dgm:cxn modelId="{63C2A56B-1207-494D-B27B-668BDC5251EE}" type="presOf" srcId="{2537E1B9-B28E-42A9-92DF-5ACDCFA0FEB4}" destId="{BBE4BEFD-175D-49AC-862D-2345D36AE1F6}" srcOrd="0" destOrd="0" presId="urn:microsoft.com/office/officeart/2008/layout/LinedList"/>
    <dgm:cxn modelId="{6C1AF4C1-DE55-4A35-BFE4-A9668B4BB060}" srcId="{66C9B531-E4CC-4B2C-8D64-903819229D8B}" destId="{083B1875-10AB-4D82-A393-092AAC81DA7B}" srcOrd="0" destOrd="0" parTransId="{C4B9720D-9B87-4777-A4DB-ACAF87F7ECB6}" sibTransId="{675AA6F8-810F-4A8B-9E37-3A7F27D00BDB}"/>
    <dgm:cxn modelId="{85527329-8F88-4B47-9722-4F43B5B33782}" type="presOf" srcId="{083B1875-10AB-4D82-A393-092AAC81DA7B}" destId="{22EA73C4-DAD2-4605-ACB9-5AFF117283F0}" srcOrd="0" destOrd="0" presId="urn:microsoft.com/office/officeart/2008/layout/LinedList"/>
    <dgm:cxn modelId="{7B1BD905-CF16-4A96-A585-A694F7AF88AF}" srcId="{66C9B531-E4CC-4B2C-8D64-903819229D8B}" destId="{0A3A96A0-807C-489D-BB1E-42183F663FEC}" srcOrd="1" destOrd="0" parTransId="{C888C940-5A55-49AD-9676-A7F77C184DD6}" sibTransId="{EE0B0C7F-20F7-450F-BF8F-B79D0201D9D0}"/>
    <dgm:cxn modelId="{A484CF9B-D85B-45D6-8576-906BFB1CDA40}" srcId="{66C9B531-E4CC-4B2C-8D64-903819229D8B}" destId="{2537E1B9-B28E-42A9-92DF-5ACDCFA0FEB4}" srcOrd="3" destOrd="0" parTransId="{99C4F529-0E2E-4F87-9A0C-CF45B50E4DCA}" sibTransId="{14D72988-6A4C-48B9-87AC-21D385257113}"/>
    <dgm:cxn modelId="{867E4CB0-015F-4BC7-8188-09D9051E4D8C}" type="presParOf" srcId="{D855159F-AE21-4D55-9DE5-CB22B4E7894A}" destId="{57278171-D820-4367-9DD0-C9D27051D01C}" srcOrd="0" destOrd="0" presId="urn:microsoft.com/office/officeart/2008/layout/LinedList"/>
    <dgm:cxn modelId="{6B38FB44-81AD-4FAE-8BA4-71048CDAB594}" type="presParOf" srcId="{D855159F-AE21-4D55-9DE5-CB22B4E7894A}" destId="{97AD5F68-9688-42DC-A492-99F68915F4AF}" srcOrd="1" destOrd="0" presId="urn:microsoft.com/office/officeart/2008/layout/LinedList"/>
    <dgm:cxn modelId="{7507E84F-9E0B-4818-9CC5-0146CF0F4E9F}" type="presParOf" srcId="{97AD5F68-9688-42DC-A492-99F68915F4AF}" destId="{22EA73C4-DAD2-4605-ACB9-5AFF117283F0}" srcOrd="0" destOrd="0" presId="urn:microsoft.com/office/officeart/2008/layout/LinedList"/>
    <dgm:cxn modelId="{B1BE2569-6BD0-4725-90FF-8C4629994BE5}" type="presParOf" srcId="{97AD5F68-9688-42DC-A492-99F68915F4AF}" destId="{0583DDC5-6A37-4D54-BBCE-C4431D7AE58B}" srcOrd="1" destOrd="0" presId="urn:microsoft.com/office/officeart/2008/layout/LinedList"/>
    <dgm:cxn modelId="{2D47C8A2-87A0-43FF-A4C2-44755E6077EE}" type="presParOf" srcId="{D855159F-AE21-4D55-9DE5-CB22B4E7894A}" destId="{94827B0F-9DF3-4063-9538-F21CD64702F8}" srcOrd="2" destOrd="0" presId="urn:microsoft.com/office/officeart/2008/layout/LinedList"/>
    <dgm:cxn modelId="{66D0638D-45A8-423B-AD35-189949BC8F19}" type="presParOf" srcId="{D855159F-AE21-4D55-9DE5-CB22B4E7894A}" destId="{4DF98386-E9D8-4460-89DA-E2849BF8611D}" srcOrd="3" destOrd="0" presId="urn:microsoft.com/office/officeart/2008/layout/LinedList"/>
    <dgm:cxn modelId="{5468BDAC-D496-41C2-BC10-BAE35298EA31}" type="presParOf" srcId="{4DF98386-E9D8-4460-89DA-E2849BF8611D}" destId="{C2B3DB78-CD98-432F-B457-8783FFA55323}" srcOrd="0" destOrd="0" presId="urn:microsoft.com/office/officeart/2008/layout/LinedList"/>
    <dgm:cxn modelId="{FE97BAC0-0E11-492D-B5A0-A9BB4DBA1A71}" type="presParOf" srcId="{4DF98386-E9D8-4460-89DA-E2849BF8611D}" destId="{A11A9F97-D6C2-4DDB-A9AC-AC360895305A}" srcOrd="1" destOrd="0" presId="urn:microsoft.com/office/officeart/2008/layout/LinedList"/>
    <dgm:cxn modelId="{1F2373DC-A4ED-41A8-822C-957925F289EA}" type="presParOf" srcId="{D855159F-AE21-4D55-9DE5-CB22B4E7894A}" destId="{EAE6BA99-607E-4246-BFED-EDFC21C32E65}" srcOrd="4" destOrd="0" presId="urn:microsoft.com/office/officeart/2008/layout/LinedList"/>
    <dgm:cxn modelId="{EDE98461-4A83-4DFC-AC73-5A2244006E2F}" type="presParOf" srcId="{D855159F-AE21-4D55-9DE5-CB22B4E7894A}" destId="{D47A0EAA-DDA6-4F13-9CE2-92B14D593CD4}" srcOrd="5" destOrd="0" presId="urn:microsoft.com/office/officeart/2008/layout/LinedList"/>
    <dgm:cxn modelId="{CB21B7F2-6547-442A-9D4A-BDF7511B1075}" type="presParOf" srcId="{D47A0EAA-DDA6-4F13-9CE2-92B14D593CD4}" destId="{97DADE70-B6CF-47B5-9921-50C31C167465}" srcOrd="0" destOrd="0" presId="urn:microsoft.com/office/officeart/2008/layout/LinedList"/>
    <dgm:cxn modelId="{95385E20-113F-4AAB-AEA5-054153DB1361}" type="presParOf" srcId="{D47A0EAA-DDA6-4F13-9CE2-92B14D593CD4}" destId="{71C42A9A-A7BB-43D2-8B3A-0C8305BDE663}" srcOrd="1" destOrd="0" presId="urn:microsoft.com/office/officeart/2008/layout/LinedList"/>
    <dgm:cxn modelId="{DA59AC70-B6F3-4894-978A-4B0CE3E38B1C}" type="presParOf" srcId="{D855159F-AE21-4D55-9DE5-CB22B4E7894A}" destId="{9B1E579E-0355-44B1-BDA5-7BCFA68F8480}" srcOrd="6" destOrd="0" presId="urn:microsoft.com/office/officeart/2008/layout/LinedList"/>
    <dgm:cxn modelId="{E9D8683A-4D2F-42C4-8132-B9EE054857FD}" type="presParOf" srcId="{D855159F-AE21-4D55-9DE5-CB22B4E7894A}" destId="{C02EF38F-4074-4346-8DD4-A62A20B23E7B}" srcOrd="7" destOrd="0" presId="urn:microsoft.com/office/officeart/2008/layout/LinedList"/>
    <dgm:cxn modelId="{0B47E45C-E6BB-4B42-8B0B-E9ED441D4EDA}" type="presParOf" srcId="{C02EF38F-4074-4346-8DD4-A62A20B23E7B}" destId="{BBE4BEFD-175D-49AC-862D-2345D36AE1F6}" srcOrd="0" destOrd="0" presId="urn:microsoft.com/office/officeart/2008/layout/LinedList"/>
    <dgm:cxn modelId="{DF64AB9B-2CEA-425C-8127-4EC356820253}" type="presParOf" srcId="{C02EF38F-4074-4346-8DD4-A62A20B23E7B}" destId="{E745A6FD-CF19-419B-9B93-59771D015D4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BCD1A9-6BD7-4FC1-A89A-D943A342D383}"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F18FC7EC-3A3D-4CBE-9C30-DFC65357C08C}">
      <dgm:prSet/>
      <dgm:spPr/>
      <dgm:t>
        <a:bodyPr/>
        <a:lstStyle/>
        <a:p>
          <a:r>
            <a:rPr lang="en-US" dirty="0"/>
            <a:t>Med7 and </a:t>
          </a:r>
          <a:r>
            <a:rPr lang="en-US" dirty="0" err="1"/>
            <a:t>spaCy</a:t>
          </a:r>
          <a:r>
            <a:rPr lang="en-US" dirty="0"/>
            <a:t>-JNLPBA uses different versions and can’t run in single environment.</a:t>
          </a:r>
        </a:p>
      </dgm:t>
    </dgm:pt>
    <dgm:pt modelId="{EDA85167-8DBF-4044-8432-359CBD1608CC}" type="parTrans" cxnId="{07196F30-D242-4ECB-A0C4-AABEF8A6BD14}">
      <dgm:prSet/>
      <dgm:spPr/>
      <dgm:t>
        <a:bodyPr/>
        <a:lstStyle/>
        <a:p>
          <a:endParaRPr lang="en-US"/>
        </a:p>
      </dgm:t>
    </dgm:pt>
    <dgm:pt modelId="{AFD5E299-D1E0-41EB-8633-12709FBB60A2}" type="sibTrans" cxnId="{07196F30-D242-4ECB-A0C4-AABEF8A6BD14}">
      <dgm:prSet/>
      <dgm:spPr/>
      <dgm:t>
        <a:bodyPr/>
        <a:lstStyle/>
        <a:p>
          <a:endParaRPr lang="en-US"/>
        </a:p>
      </dgm:t>
    </dgm:pt>
    <dgm:pt modelId="{24550C54-5317-406F-9C5D-0E7F658A733D}">
      <dgm:prSet/>
      <dgm:spPr/>
      <dgm:t>
        <a:bodyPr/>
        <a:lstStyle/>
        <a:p>
          <a:r>
            <a:rPr lang="en-US"/>
            <a:t>So, we  faced compatibility issues.</a:t>
          </a:r>
        </a:p>
      </dgm:t>
    </dgm:pt>
    <dgm:pt modelId="{39D36B99-6DAD-4F3E-A6B2-22C0C6C4D432}" type="parTrans" cxnId="{C6DF68C2-CA26-42F5-BF07-90475AD21027}">
      <dgm:prSet/>
      <dgm:spPr/>
      <dgm:t>
        <a:bodyPr/>
        <a:lstStyle/>
        <a:p>
          <a:endParaRPr lang="en-US"/>
        </a:p>
      </dgm:t>
    </dgm:pt>
    <dgm:pt modelId="{F9BB8515-C819-49FF-8112-4A3E2F3811E0}" type="sibTrans" cxnId="{C6DF68C2-CA26-42F5-BF07-90475AD21027}">
      <dgm:prSet/>
      <dgm:spPr/>
      <dgm:t>
        <a:bodyPr/>
        <a:lstStyle/>
        <a:p>
          <a:endParaRPr lang="en-US"/>
        </a:p>
      </dgm:t>
    </dgm:pt>
    <dgm:pt modelId="{DA33436F-F466-4E5B-9362-8C9A8656DF24}">
      <dgm:prSet/>
      <dgm:spPr/>
      <dgm:t>
        <a:bodyPr/>
        <a:lstStyle/>
        <a:p>
          <a:r>
            <a:rPr lang="en-US"/>
            <a:t>Even the f1 scores are not good to compare with stanza . So we moved to  stanza.</a:t>
          </a:r>
        </a:p>
      </dgm:t>
    </dgm:pt>
    <dgm:pt modelId="{C9D2BF09-ABCD-453E-8026-863A7A685F29}" type="parTrans" cxnId="{2795863A-5441-4935-B5EC-20E86E1572D0}">
      <dgm:prSet/>
      <dgm:spPr/>
      <dgm:t>
        <a:bodyPr/>
        <a:lstStyle/>
        <a:p>
          <a:endParaRPr lang="en-US"/>
        </a:p>
      </dgm:t>
    </dgm:pt>
    <dgm:pt modelId="{955126FC-B6B5-4276-B058-52A35D0A436E}" type="sibTrans" cxnId="{2795863A-5441-4935-B5EC-20E86E1572D0}">
      <dgm:prSet/>
      <dgm:spPr/>
      <dgm:t>
        <a:bodyPr/>
        <a:lstStyle/>
        <a:p>
          <a:endParaRPr lang="en-US"/>
        </a:p>
      </dgm:t>
    </dgm:pt>
    <dgm:pt modelId="{6671F912-6023-42F9-9D24-4FD8D428149B}" type="pres">
      <dgm:prSet presAssocID="{18BCD1A9-6BD7-4FC1-A89A-D943A342D383}" presName="hierChild1" presStyleCnt="0">
        <dgm:presLayoutVars>
          <dgm:chPref val="1"/>
          <dgm:dir/>
          <dgm:animOne val="branch"/>
          <dgm:animLvl val="lvl"/>
          <dgm:resizeHandles/>
        </dgm:presLayoutVars>
      </dgm:prSet>
      <dgm:spPr/>
      <dgm:t>
        <a:bodyPr/>
        <a:lstStyle/>
        <a:p>
          <a:endParaRPr lang="en-US"/>
        </a:p>
      </dgm:t>
    </dgm:pt>
    <dgm:pt modelId="{E77423C2-CE40-4DCF-A127-3A1AA36FD814}" type="pres">
      <dgm:prSet presAssocID="{F18FC7EC-3A3D-4CBE-9C30-DFC65357C08C}" presName="hierRoot1" presStyleCnt="0"/>
      <dgm:spPr/>
    </dgm:pt>
    <dgm:pt modelId="{ECB453C1-BCED-4B78-8A63-D2C838C618EF}" type="pres">
      <dgm:prSet presAssocID="{F18FC7EC-3A3D-4CBE-9C30-DFC65357C08C}" presName="composite" presStyleCnt="0"/>
      <dgm:spPr/>
    </dgm:pt>
    <dgm:pt modelId="{D10065E1-3758-4EA9-9CAC-25B93BB98A75}" type="pres">
      <dgm:prSet presAssocID="{F18FC7EC-3A3D-4CBE-9C30-DFC65357C08C}" presName="background" presStyleLbl="node0" presStyleIdx="0" presStyleCnt="3"/>
      <dgm:spPr/>
    </dgm:pt>
    <dgm:pt modelId="{A59B7C57-E418-4659-BF52-B075116474B7}" type="pres">
      <dgm:prSet presAssocID="{F18FC7EC-3A3D-4CBE-9C30-DFC65357C08C}" presName="text" presStyleLbl="fgAcc0" presStyleIdx="0" presStyleCnt="3">
        <dgm:presLayoutVars>
          <dgm:chPref val="3"/>
        </dgm:presLayoutVars>
      </dgm:prSet>
      <dgm:spPr/>
      <dgm:t>
        <a:bodyPr/>
        <a:lstStyle/>
        <a:p>
          <a:endParaRPr lang="en-US"/>
        </a:p>
      </dgm:t>
    </dgm:pt>
    <dgm:pt modelId="{E91CD52F-9D36-4E3C-A1B5-88242B0A6235}" type="pres">
      <dgm:prSet presAssocID="{F18FC7EC-3A3D-4CBE-9C30-DFC65357C08C}" presName="hierChild2" presStyleCnt="0"/>
      <dgm:spPr/>
    </dgm:pt>
    <dgm:pt modelId="{13E82BCA-0A0E-4425-86F2-1331B9A5F239}" type="pres">
      <dgm:prSet presAssocID="{24550C54-5317-406F-9C5D-0E7F658A733D}" presName="hierRoot1" presStyleCnt="0"/>
      <dgm:spPr/>
    </dgm:pt>
    <dgm:pt modelId="{1EE6EAE0-C632-47E2-9D97-8152023CFAE9}" type="pres">
      <dgm:prSet presAssocID="{24550C54-5317-406F-9C5D-0E7F658A733D}" presName="composite" presStyleCnt="0"/>
      <dgm:spPr/>
    </dgm:pt>
    <dgm:pt modelId="{66D82A99-17F4-4A1E-9640-15D03B6838BA}" type="pres">
      <dgm:prSet presAssocID="{24550C54-5317-406F-9C5D-0E7F658A733D}" presName="background" presStyleLbl="node0" presStyleIdx="1" presStyleCnt="3"/>
      <dgm:spPr/>
      <dgm:t>
        <a:bodyPr/>
        <a:lstStyle/>
        <a:p>
          <a:endParaRPr lang="en-US"/>
        </a:p>
      </dgm:t>
    </dgm:pt>
    <dgm:pt modelId="{6E6CAB70-C530-4CA9-B1B0-4B27884C77B8}" type="pres">
      <dgm:prSet presAssocID="{24550C54-5317-406F-9C5D-0E7F658A733D}" presName="text" presStyleLbl="fgAcc0" presStyleIdx="1" presStyleCnt="3">
        <dgm:presLayoutVars>
          <dgm:chPref val="3"/>
        </dgm:presLayoutVars>
      </dgm:prSet>
      <dgm:spPr/>
      <dgm:t>
        <a:bodyPr/>
        <a:lstStyle/>
        <a:p>
          <a:endParaRPr lang="en-US"/>
        </a:p>
      </dgm:t>
    </dgm:pt>
    <dgm:pt modelId="{E575AC1A-BFC9-4D54-8158-81600E0AFBA2}" type="pres">
      <dgm:prSet presAssocID="{24550C54-5317-406F-9C5D-0E7F658A733D}" presName="hierChild2" presStyleCnt="0"/>
      <dgm:spPr/>
    </dgm:pt>
    <dgm:pt modelId="{D555A7A0-DE06-46DE-A8EB-61A1F4B1A56A}" type="pres">
      <dgm:prSet presAssocID="{DA33436F-F466-4E5B-9362-8C9A8656DF24}" presName="hierRoot1" presStyleCnt="0"/>
      <dgm:spPr/>
    </dgm:pt>
    <dgm:pt modelId="{EADC5C01-86E4-4A3E-AD65-606BED8ECF2C}" type="pres">
      <dgm:prSet presAssocID="{DA33436F-F466-4E5B-9362-8C9A8656DF24}" presName="composite" presStyleCnt="0"/>
      <dgm:spPr/>
    </dgm:pt>
    <dgm:pt modelId="{C6CF9144-C011-4EA3-9A04-45A4DBD898F2}" type="pres">
      <dgm:prSet presAssocID="{DA33436F-F466-4E5B-9362-8C9A8656DF24}" presName="background" presStyleLbl="node0" presStyleIdx="2" presStyleCnt="3"/>
      <dgm:spPr/>
    </dgm:pt>
    <dgm:pt modelId="{F9AA9974-0467-4507-9257-8037DBD80CAB}" type="pres">
      <dgm:prSet presAssocID="{DA33436F-F466-4E5B-9362-8C9A8656DF24}" presName="text" presStyleLbl="fgAcc0" presStyleIdx="2" presStyleCnt="3">
        <dgm:presLayoutVars>
          <dgm:chPref val="3"/>
        </dgm:presLayoutVars>
      </dgm:prSet>
      <dgm:spPr/>
      <dgm:t>
        <a:bodyPr/>
        <a:lstStyle/>
        <a:p>
          <a:endParaRPr lang="en-US"/>
        </a:p>
      </dgm:t>
    </dgm:pt>
    <dgm:pt modelId="{2F98F042-D161-4D6A-8E06-9F9EF95A2E96}" type="pres">
      <dgm:prSet presAssocID="{DA33436F-F466-4E5B-9362-8C9A8656DF24}" presName="hierChild2" presStyleCnt="0"/>
      <dgm:spPr/>
    </dgm:pt>
  </dgm:ptLst>
  <dgm:cxnLst>
    <dgm:cxn modelId="{2795863A-5441-4935-B5EC-20E86E1572D0}" srcId="{18BCD1A9-6BD7-4FC1-A89A-D943A342D383}" destId="{DA33436F-F466-4E5B-9362-8C9A8656DF24}" srcOrd="2" destOrd="0" parTransId="{C9D2BF09-ABCD-453E-8026-863A7A685F29}" sibTransId="{955126FC-B6B5-4276-B058-52A35D0A436E}"/>
    <dgm:cxn modelId="{1F3E21D6-2846-4545-8034-2F3866E13D2B}" type="presOf" srcId="{24550C54-5317-406F-9C5D-0E7F658A733D}" destId="{6E6CAB70-C530-4CA9-B1B0-4B27884C77B8}" srcOrd="0" destOrd="0" presId="urn:microsoft.com/office/officeart/2005/8/layout/hierarchy1"/>
    <dgm:cxn modelId="{C6DF68C2-CA26-42F5-BF07-90475AD21027}" srcId="{18BCD1A9-6BD7-4FC1-A89A-D943A342D383}" destId="{24550C54-5317-406F-9C5D-0E7F658A733D}" srcOrd="1" destOrd="0" parTransId="{39D36B99-6DAD-4F3E-A6B2-22C0C6C4D432}" sibTransId="{F9BB8515-C819-49FF-8112-4A3E2F3811E0}"/>
    <dgm:cxn modelId="{0634BF86-0C47-4D6A-ACE7-85FCF9E5ED03}" type="presOf" srcId="{18BCD1A9-6BD7-4FC1-A89A-D943A342D383}" destId="{6671F912-6023-42F9-9D24-4FD8D428149B}" srcOrd="0" destOrd="0" presId="urn:microsoft.com/office/officeart/2005/8/layout/hierarchy1"/>
    <dgm:cxn modelId="{07196F30-D242-4ECB-A0C4-AABEF8A6BD14}" srcId="{18BCD1A9-6BD7-4FC1-A89A-D943A342D383}" destId="{F18FC7EC-3A3D-4CBE-9C30-DFC65357C08C}" srcOrd="0" destOrd="0" parTransId="{EDA85167-8DBF-4044-8432-359CBD1608CC}" sibTransId="{AFD5E299-D1E0-41EB-8633-12709FBB60A2}"/>
    <dgm:cxn modelId="{2F977CDF-6BE8-48D1-8ED8-05D531BDA7A2}" type="presOf" srcId="{DA33436F-F466-4E5B-9362-8C9A8656DF24}" destId="{F9AA9974-0467-4507-9257-8037DBD80CAB}" srcOrd="0" destOrd="0" presId="urn:microsoft.com/office/officeart/2005/8/layout/hierarchy1"/>
    <dgm:cxn modelId="{0C2E14BC-706F-4075-8888-86679F31D892}" type="presOf" srcId="{F18FC7EC-3A3D-4CBE-9C30-DFC65357C08C}" destId="{A59B7C57-E418-4659-BF52-B075116474B7}" srcOrd="0" destOrd="0" presId="urn:microsoft.com/office/officeart/2005/8/layout/hierarchy1"/>
    <dgm:cxn modelId="{4E1B10E6-BBF1-4C46-877F-A759A7F7CCCE}" type="presParOf" srcId="{6671F912-6023-42F9-9D24-4FD8D428149B}" destId="{E77423C2-CE40-4DCF-A127-3A1AA36FD814}" srcOrd="0" destOrd="0" presId="urn:microsoft.com/office/officeart/2005/8/layout/hierarchy1"/>
    <dgm:cxn modelId="{35DE6C8F-2B82-4A1C-B658-973640A1A1BD}" type="presParOf" srcId="{E77423C2-CE40-4DCF-A127-3A1AA36FD814}" destId="{ECB453C1-BCED-4B78-8A63-D2C838C618EF}" srcOrd="0" destOrd="0" presId="urn:microsoft.com/office/officeart/2005/8/layout/hierarchy1"/>
    <dgm:cxn modelId="{3491BACB-97F3-4D5F-9245-2DB225B26EA4}" type="presParOf" srcId="{ECB453C1-BCED-4B78-8A63-D2C838C618EF}" destId="{D10065E1-3758-4EA9-9CAC-25B93BB98A75}" srcOrd="0" destOrd="0" presId="urn:microsoft.com/office/officeart/2005/8/layout/hierarchy1"/>
    <dgm:cxn modelId="{1C8A5FA3-96F7-44A0-AC2E-D68A4708B478}" type="presParOf" srcId="{ECB453C1-BCED-4B78-8A63-D2C838C618EF}" destId="{A59B7C57-E418-4659-BF52-B075116474B7}" srcOrd="1" destOrd="0" presId="urn:microsoft.com/office/officeart/2005/8/layout/hierarchy1"/>
    <dgm:cxn modelId="{5B449588-8348-4E8F-AA30-05310771BE4E}" type="presParOf" srcId="{E77423C2-CE40-4DCF-A127-3A1AA36FD814}" destId="{E91CD52F-9D36-4E3C-A1B5-88242B0A6235}" srcOrd="1" destOrd="0" presId="urn:microsoft.com/office/officeart/2005/8/layout/hierarchy1"/>
    <dgm:cxn modelId="{0BA07E99-FF3A-40FC-84D8-D3A12002992D}" type="presParOf" srcId="{6671F912-6023-42F9-9D24-4FD8D428149B}" destId="{13E82BCA-0A0E-4425-86F2-1331B9A5F239}" srcOrd="1" destOrd="0" presId="urn:microsoft.com/office/officeart/2005/8/layout/hierarchy1"/>
    <dgm:cxn modelId="{1540C498-6B18-4ADC-864C-C529B83A6101}" type="presParOf" srcId="{13E82BCA-0A0E-4425-86F2-1331B9A5F239}" destId="{1EE6EAE0-C632-47E2-9D97-8152023CFAE9}" srcOrd="0" destOrd="0" presId="urn:microsoft.com/office/officeart/2005/8/layout/hierarchy1"/>
    <dgm:cxn modelId="{4B927B84-B474-459D-9A13-B429C4077F59}" type="presParOf" srcId="{1EE6EAE0-C632-47E2-9D97-8152023CFAE9}" destId="{66D82A99-17F4-4A1E-9640-15D03B6838BA}" srcOrd="0" destOrd="0" presId="urn:microsoft.com/office/officeart/2005/8/layout/hierarchy1"/>
    <dgm:cxn modelId="{59B20B96-55D9-4899-8ACC-435ACF4E0C46}" type="presParOf" srcId="{1EE6EAE0-C632-47E2-9D97-8152023CFAE9}" destId="{6E6CAB70-C530-4CA9-B1B0-4B27884C77B8}" srcOrd="1" destOrd="0" presId="urn:microsoft.com/office/officeart/2005/8/layout/hierarchy1"/>
    <dgm:cxn modelId="{286501DB-4CA0-415B-A84A-04B780191C24}" type="presParOf" srcId="{13E82BCA-0A0E-4425-86F2-1331B9A5F239}" destId="{E575AC1A-BFC9-4D54-8158-81600E0AFBA2}" srcOrd="1" destOrd="0" presId="urn:microsoft.com/office/officeart/2005/8/layout/hierarchy1"/>
    <dgm:cxn modelId="{E34B2B67-24E0-4EBE-8A7B-4C097C39526D}" type="presParOf" srcId="{6671F912-6023-42F9-9D24-4FD8D428149B}" destId="{D555A7A0-DE06-46DE-A8EB-61A1F4B1A56A}" srcOrd="2" destOrd="0" presId="urn:microsoft.com/office/officeart/2005/8/layout/hierarchy1"/>
    <dgm:cxn modelId="{BAF7CE38-974A-4163-AE95-ED9540C4A439}" type="presParOf" srcId="{D555A7A0-DE06-46DE-A8EB-61A1F4B1A56A}" destId="{EADC5C01-86E4-4A3E-AD65-606BED8ECF2C}" srcOrd="0" destOrd="0" presId="urn:microsoft.com/office/officeart/2005/8/layout/hierarchy1"/>
    <dgm:cxn modelId="{CB7097A5-4F60-4490-9C80-C4D1374AA1C2}" type="presParOf" srcId="{EADC5C01-86E4-4A3E-AD65-606BED8ECF2C}" destId="{C6CF9144-C011-4EA3-9A04-45A4DBD898F2}" srcOrd="0" destOrd="0" presId="urn:microsoft.com/office/officeart/2005/8/layout/hierarchy1"/>
    <dgm:cxn modelId="{98B40A7A-4CAC-4A82-AFAF-70273985A868}" type="presParOf" srcId="{EADC5C01-86E4-4A3E-AD65-606BED8ECF2C}" destId="{F9AA9974-0467-4507-9257-8037DBD80CAB}" srcOrd="1" destOrd="0" presId="urn:microsoft.com/office/officeart/2005/8/layout/hierarchy1"/>
    <dgm:cxn modelId="{0D703C9D-2A92-46E1-AC10-56996798869F}" type="presParOf" srcId="{D555A7A0-DE06-46DE-A8EB-61A1F4B1A56A}" destId="{2F98F042-D161-4D6A-8E06-9F9EF95A2E9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78171-D820-4367-9DD0-C9D27051D01C}">
      <dsp:nvSpPr>
        <dsp:cNvPr id="0" name=""/>
        <dsp:cNvSpPr/>
      </dsp:nvSpPr>
      <dsp:spPr>
        <a:xfrm>
          <a:off x="0" y="0"/>
          <a:ext cx="654100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A73C4-DAD2-4605-ACB9-5AFF117283F0}">
      <dsp:nvSpPr>
        <dsp:cNvPr id="0" name=""/>
        <dsp:cNvSpPr/>
      </dsp:nvSpPr>
      <dsp:spPr>
        <a:xfrm>
          <a:off x="0" y="0"/>
          <a:ext cx="6541008" cy="109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a:t>We are using Med7 Version 2.3.5</a:t>
          </a:r>
        </a:p>
      </dsp:txBody>
      <dsp:txXfrm>
        <a:off x="0" y="0"/>
        <a:ext cx="6541008" cy="1090757"/>
      </dsp:txXfrm>
    </dsp:sp>
    <dsp:sp modelId="{94827B0F-9DF3-4063-9538-F21CD64702F8}">
      <dsp:nvSpPr>
        <dsp:cNvPr id="0" name=""/>
        <dsp:cNvSpPr/>
      </dsp:nvSpPr>
      <dsp:spPr>
        <a:xfrm>
          <a:off x="0" y="652218"/>
          <a:ext cx="654100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B3DB78-CD98-432F-B457-8783FFA55323}">
      <dsp:nvSpPr>
        <dsp:cNvPr id="0" name=""/>
        <dsp:cNvSpPr/>
      </dsp:nvSpPr>
      <dsp:spPr>
        <a:xfrm>
          <a:off x="0" y="1090757"/>
          <a:ext cx="6541008" cy="109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a:t>After pre-processing of data text is given to Med7 </a:t>
          </a:r>
        </a:p>
      </dsp:txBody>
      <dsp:txXfrm>
        <a:off x="0" y="1090757"/>
        <a:ext cx="6541008" cy="1090757"/>
      </dsp:txXfrm>
    </dsp:sp>
    <dsp:sp modelId="{EAE6BA99-607E-4246-BFED-EDFC21C32E65}">
      <dsp:nvSpPr>
        <dsp:cNvPr id="0" name=""/>
        <dsp:cNvSpPr/>
      </dsp:nvSpPr>
      <dsp:spPr>
        <a:xfrm>
          <a:off x="0" y="1658998"/>
          <a:ext cx="654100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DADE70-B6CF-47B5-9921-50C31C167465}">
      <dsp:nvSpPr>
        <dsp:cNvPr id="0" name=""/>
        <dsp:cNvSpPr/>
      </dsp:nvSpPr>
      <dsp:spPr>
        <a:xfrm>
          <a:off x="0" y="2181514"/>
          <a:ext cx="6541008" cy="109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a:t>Entities like proteins are labelled as drugs</a:t>
          </a:r>
        </a:p>
      </dsp:txBody>
      <dsp:txXfrm>
        <a:off x="0" y="2181514"/>
        <a:ext cx="6541008" cy="1090757"/>
      </dsp:txXfrm>
    </dsp:sp>
    <dsp:sp modelId="{9B1E579E-0355-44B1-BDA5-7BCFA68F8480}">
      <dsp:nvSpPr>
        <dsp:cNvPr id="0" name=""/>
        <dsp:cNvSpPr/>
      </dsp:nvSpPr>
      <dsp:spPr>
        <a:xfrm>
          <a:off x="0" y="3272271"/>
          <a:ext cx="654100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E4BEFD-175D-49AC-862D-2345D36AE1F6}">
      <dsp:nvSpPr>
        <dsp:cNvPr id="0" name=""/>
        <dsp:cNvSpPr/>
      </dsp:nvSpPr>
      <dsp:spPr>
        <a:xfrm>
          <a:off x="0" y="3272271"/>
          <a:ext cx="6541008" cy="109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a:t>To overcome that we  worked on </a:t>
          </a:r>
          <a:r>
            <a:rPr lang="en-US" sz="1100" kern="1200" dirty="0" err="1"/>
            <a:t>en_ner_jnlpba_md</a:t>
          </a:r>
          <a:r>
            <a:rPr lang="en-US" sz="1100" kern="1200" dirty="0"/>
            <a:t> shared task of bio-entity recognition along with GENIA using on of the latest  Version of </a:t>
          </a:r>
          <a:r>
            <a:rPr lang="en-US" sz="1100" kern="1200" dirty="0" err="1"/>
            <a:t>spaCy</a:t>
          </a:r>
          <a:r>
            <a:rPr lang="en-US" sz="1100" kern="1200" dirty="0"/>
            <a:t>.</a:t>
          </a:r>
        </a:p>
        <a:p>
          <a:pPr lvl="0" algn="l" defTabSz="488950">
            <a:lnSpc>
              <a:spcPct val="90000"/>
            </a:lnSpc>
            <a:spcBef>
              <a:spcPct val="0"/>
            </a:spcBef>
            <a:spcAft>
              <a:spcPct val="35000"/>
            </a:spcAft>
          </a:pPr>
          <a:endParaRPr lang="en-US" sz="1100" kern="1200" dirty="0"/>
        </a:p>
        <a:p>
          <a:pPr lvl="0" algn="l" defTabSz="488950">
            <a:lnSpc>
              <a:spcPct val="90000"/>
            </a:lnSpc>
            <a:spcBef>
              <a:spcPct val="0"/>
            </a:spcBef>
            <a:spcAft>
              <a:spcPct val="35000"/>
            </a:spcAft>
          </a:pPr>
          <a:r>
            <a:rPr lang="en-IN" sz="1100" b="0" i="0" kern="1200" dirty="0"/>
            <a:t>pip install </a:t>
          </a:r>
          <a:r>
            <a:rPr lang="en-IN" sz="1100" b="0" i="0" kern="1200" dirty="0">
              <a:hlinkClick xmlns:r="http://schemas.openxmlformats.org/officeDocument/2006/relationships" r:id="rId1"/>
            </a:rPr>
            <a:t>https://med7.s3.eu-west-2.amazonaws.com/en_core_med7_lg.tar.gz</a:t>
          </a:r>
          <a:endParaRPr lang="en-IN" sz="1100" b="0" i="0" kern="1200" dirty="0"/>
        </a:p>
        <a:p>
          <a:pPr lvl="0" algn="l" defTabSz="488950">
            <a:lnSpc>
              <a:spcPct val="90000"/>
            </a:lnSpc>
            <a:spcBef>
              <a:spcPct val="0"/>
            </a:spcBef>
            <a:spcAft>
              <a:spcPct val="35000"/>
            </a:spcAft>
          </a:pPr>
          <a:r>
            <a:rPr lang="en-IN" sz="1100" b="0" i="0" kern="1200" dirty="0"/>
            <a:t> https://s3-us-west-2.amazonaws.com/ai2-s2-scispacy/releases/v0.4.0/en_ner_jnlpba_md-0.4.0.tar.gz</a:t>
          </a:r>
          <a:endParaRPr lang="en-US" sz="1100" kern="1200" dirty="0">
            <a:solidFill>
              <a:srgbClr val="FF0000"/>
            </a:solidFill>
          </a:endParaRPr>
        </a:p>
      </dsp:txBody>
      <dsp:txXfrm>
        <a:off x="0" y="3272271"/>
        <a:ext cx="6541008" cy="1090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065E1-3758-4EA9-9CAC-25B93BB98A75}">
      <dsp:nvSpPr>
        <dsp:cNvPr id="0" name=""/>
        <dsp:cNvSpPr/>
      </dsp:nvSpPr>
      <dsp:spPr>
        <a:xfrm>
          <a:off x="0" y="1358246"/>
          <a:ext cx="1888186" cy="119899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59B7C57-E418-4659-BF52-B075116474B7}">
      <dsp:nvSpPr>
        <dsp:cNvPr id="0" name=""/>
        <dsp:cNvSpPr/>
      </dsp:nvSpPr>
      <dsp:spPr>
        <a:xfrm>
          <a:off x="209798" y="1557555"/>
          <a:ext cx="1888186" cy="119899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Med7 and </a:t>
          </a:r>
          <a:r>
            <a:rPr lang="en-US" sz="1400" kern="1200" dirty="0" err="1"/>
            <a:t>spaCy</a:t>
          </a:r>
          <a:r>
            <a:rPr lang="en-US" sz="1400" kern="1200" dirty="0"/>
            <a:t>-JNLPBA uses different versions and can’t run in single environment.</a:t>
          </a:r>
        </a:p>
      </dsp:txBody>
      <dsp:txXfrm>
        <a:off x="244915" y="1592672"/>
        <a:ext cx="1817952" cy="1128764"/>
      </dsp:txXfrm>
    </dsp:sp>
    <dsp:sp modelId="{66D82A99-17F4-4A1E-9640-15D03B6838BA}">
      <dsp:nvSpPr>
        <dsp:cNvPr id="0" name=""/>
        <dsp:cNvSpPr/>
      </dsp:nvSpPr>
      <dsp:spPr>
        <a:xfrm>
          <a:off x="2307783" y="1358246"/>
          <a:ext cx="1888186" cy="119899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E6CAB70-C530-4CA9-B1B0-4B27884C77B8}">
      <dsp:nvSpPr>
        <dsp:cNvPr id="0" name=""/>
        <dsp:cNvSpPr/>
      </dsp:nvSpPr>
      <dsp:spPr>
        <a:xfrm>
          <a:off x="2517582" y="1557555"/>
          <a:ext cx="1888186" cy="119899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So, we  faced compatibility issues.</a:t>
          </a:r>
        </a:p>
      </dsp:txBody>
      <dsp:txXfrm>
        <a:off x="2552699" y="1592672"/>
        <a:ext cx="1817952" cy="1128764"/>
      </dsp:txXfrm>
    </dsp:sp>
    <dsp:sp modelId="{C6CF9144-C011-4EA3-9A04-45A4DBD898F2}">
      <dsp:nvSpPr>
        <dsp:cNvPr id="0" name=""/>
        <dsp:cNvSpPr/>
      </dsp:nvSpPr>
      <dsp:spPr>
        <a:xfrm>
          <a:off x="4615566" y="1358246"/>
          <a:ext cx="1888186" cy="119899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9AA9974-0467-4507-9257-8037DBD80CAB}">
      <dsp:nvSpPr>
        <dsp:cNvPr id="0" name=""/>
        <dsp:cNvSpPr/>
      </dsp:nvSpPr>
      <dsp:spPr>
        <a:xfrm>
          <a:off x="4825365" y="1557555"/>
          <a:ext cx="1888186" cy="119899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Even the f1 scores are not good to compare with stanza . So we moved to  stanza.</a:t>
          </a:r>
        </a:p>
      </dsp:txBody>
      <dsp:txXfrm>
        <a:off x="4860482" y="1592672"/>
        <a:ext cx="1817952" cy="11287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3F2-775F-4902-A497-54B9E184DD17}" type="datetimeFigureOut">
              <a:rPr lang="en-IN" smtClean="0"/>
              <a:t>23-05-2021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C0EB6-EDED-4E81-A588-6014FA93699C}" type="slidenum">
              <a:rPr lang="en-IN" smtClean="0"/>
              <a:t>‹#›</a:t>
            </a:fld>
            <a:endParaRPr lang="en-IN"/>
          </a:p>
        </p:txBody>
      </p:sp>
    </p:spTree>
    <p:extLst>
      <p:ext uri="{BB962C8B-B14F-4D97-AF65-F5344CB8AC3E}">
        <p14:creationId xmlns:p14="http://schemas.microsoft.com/office/powerpoint/2010/main" val="3935934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0" name="Google Shape;19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3981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7835-9E92-4BCC-B206-2C6693DBB0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A41ABB-1631-4EE0-A9A3-CBEB04088F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6FCFBF-11AE-4008-B2A5-256A47697C30}"/>
              </a:ext>
            </a:extLst>
          </p:cNvPr>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t>5/23/2021</a:t>
            </a:fld>
            <a:endParaRPr lang="en-US"/>
          </a:p>
        </p:txBody>
      </p:sp>
      <p:sp>
        <p:nvSpPr>
          <p:cNvPr id="5" name="Footer Placeholder 4">
            <a:extLst>
              <a:ext uri="{FF2B5EF4-FFF2-40B4-BE49-F238E27FC236}">
                <a16:creationId xmlns:a16="http://schemas.microsoft.com/office/drawing/2014/main" id="{09B99014-A418-4E83-A4C4-D07DBF9047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ED2293D-2BF8-475A-B6B1-26444FEAAECA}"/>
              </a:ext>
            </a:extLst>
          </p:cNvPr>
          <p:cNvSpPr>
            <a:spLocks noGrp="1"/>
          </p:cNvSpPr>
          <p:nvPr>
            <p:ph type="sldNum" sz="quarter" idx="12"/>
          </p:nvPr>
        </p:nvSpPr>
        <p:spPr/>
        <p:txBody>
          <a:bodyPr/>
          <a:lstStyle/>
          <a:p>
            <a:fld id="{B6589B12-CB4D-4236-BBC8-148B142B185D}" type="slidenum">
              <a:rPr lang="en-US" smtClean="0"/>
              <a:t>‹#›</a:t>
            </a:fld>
            <a:endParaRPr lang="en-US"/>
          </a:p>
        </p:txBody>
      </p:sp>
      <p:pic>
        <p:nvPicPr>
          <p:cNvPr id="7" name="Picture 6">
            <a:extLst>
              <a:ext uri="{FF2B5EF4-FFF2-40B4-BE49-F238E27FC236}">
                <a16:creationId xmlns:a16="http://schemas.microsoft.com/office/drawing/2014/main" id="{044CD2C1-9D26-46E8-8693-764FB2364DED}"/>
              </a:ext>
            </a:extLst>
          </p:cNvPr>
          <p:cNvPicPr>
            <a:picLocks noChangeAspect="1"/>
          </p:cNvPicPr>
          <p:nvPr userDrawn="1"/>
        </p:nvPicPr>
        <p:blipFill rotWithShape="1">
          <a:blip r:embed="rId2"/>
          <a:srcRect r="29944" b="7954"/>
          <a:stretch/>
        </p:blipFill>
        <p:spPr>
          <a:xfrm>
            <a:off x="0" y="0"/>
            <a:ext cx="12192000" cy="6858000"/>
          </a:xfrm>
          <a:prstGeom prst="rect">
            <a:avLst/>
          </a:prstGeom>
        </p:spPr>
      </p:pic>
    </p:spTree>
    <p:extLst>
      <p:ext uri="{BB962C8B-B14F-4D97-AF65-F5344CB8AC3E}">
        <p14:creationId xmlns:p14="http://schemas.microsoft.com/office/powerpoint/2010/main" val="81225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F8A0-F036-4970-9C44-378228C37B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4BC750-20A7-401E-8FAF-CFBA9F6D6C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E6129-2FE4-414C-A9B5-21735CF2BE35}"/>
              </a:ext>
            </a:extLst>
          </p:cNvPr>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t>5/23/2021</a:t>
            </a:fld>
            <a:endParaRPr lang="en-US"/>
          </a:p>
        </p:txBody>
      </p:sp>
      <p:sp>
        <p:nvSpPr>
          <p:cNvPr id="5" name="Footer Placeholder 4">
            <a:extLst>
              <a:ext uri="{FF2B5EF4-FFF2-40B4-BE49-F238E27FC236}">
                <a16:creationId xmlns:a16="http://schemas.microsoft.com/office/drawing/2014/main" id="{7D909588-6B91-46DD-9DEE-E4F1F652B2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31D38A8-23DF-4F0B-A58D-4C9B754FE42C}"/>
              </a:ext>
            </a:extLst>
          </p:cNvPr>
          <p:cNvSpPr>
            <a:spLocks noGrp="1"/>
          </p:cNvSpPr>
          <p:nvPr>
            <p:ph type="sldNum" sz="quarter" idx="12"/>
          </p:nvPr>
        </p:nvSpPr>
        <p:spPr/>
        <p:txBody>
          <a:bodyPr/>
          <a:lstStyle/>
          <a:p>
            <a:fld id="{B6589B12-CB4D-4236-BBC8-148B142B185D}" type="slidenum">
              <a:rPr lang="en-US" smtClean="0"/>
              <a:t>‹#›</a:t>
            </a:fld>
            <a:endParaRPr lang="en-US"/>
          </a:p>
        </p:txBody>
      </p:sp>
    </p:spTree>
    <p:extLst>
      <p:ext uri="{BB962C8B-B14F-4D97-AF65-F5344CB8AC3E}">
        <p14:creationId xmlns:p14="http://schemas.microsoft.com/office/powerpoint/2010/main" val="925905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CF17C3-F3AF-4AF0-B580-7092E45752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1557F5-6A33-46DF-8474-679B65EB84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4451F-F211-4E4C-81AE-A853C5111C09}"/>
              </a:ext>
            </a:extLst>
          </p:cNvPr>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t>5/23/2021</a:t>
            </a:fld>
            <a:endParaRPr lang="en-US"/>
          </a:p>
        </p:txBody>
      </p:sp>
      <p:sp>
        <p:nvSpPr>
          <p:cNvPr id="5" name="Footer Placeholder 4">
            <a:extLst>
              <a:ext uri="{FF2B5EF4-FFF2-40B4-BE49-F238E27FC236}">
                <a16:creationId xmlns:a16="http://schemas.microsoft.com/office/drawing/2014/main" id="{E892429D-B19E-49E7-A766-31BA98584E9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395E7CE-134B-443B-BB74-A9F03C6C7332}"/>
              </a:ext>
            </a:extLst>
          </p:cNvPr>
          <p:cNvSpPr>
            <a:spLocks noGrp="1"/>
          </p:cNvSpPr>
          <p:nvPr>
            <p:ph type="sldNum" sz="quarter" idx="12"/>
          </p:nvPr>
        </p:nvSpPr>
        <p:spPr/>
        <p:txBody>
          <a:bodyPr/>
          <a:lstStyle/>
          <a:p>
            <a:fld id="{B6589B12-CB4D-4236-BBC8-148B142B185D}" type="slidenum">
              <a:rPr lang="en-US" smtClean="0"/>
              <a:t>‹#›</a:t>
            </a:fld>
            <a:endParaRPr lang="en-US"/>
          </a:p>
        </p:txBody>
      </p:sp>
    </p:spTree>
    <p:extLst>
      <p:ext uri="{BB962C8B-B14F-4D97-AF65-F5344CB8AC3E}">
        <p14:creationId xmlns:p14="http://schemas.microsoft.com/office/powerpoint/2010/main" val="1352485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3348A9-BD15-49C0-B8AA-0BC784F6F46C}" type="datetimeFigureOut">
              <a:rPr lang="en-IN" smtClean="0"/>
              <a:t>23-05-2021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A268BA-65B1-417C-AA81-CE6F174CDAB3}" type="slidenum">
              <a:rPr lang="en-IN" smtClean="0"/>
              <a:t>‹#›</a:t>
            </a:fld>
            <a:endParaRPr lang="en-IN"/>
          </a:p>
        </p:txBody>
      </p:sp>
    </p:spTree>
    <p:extLst>
      <p:ext uri="{BB962C8B-B14F-4D97-AF65-F5344CB8AC3E}">
        <p14:creationId xmlns:p14="http://schemas.microsoft.com/office/powerpoint/2010/main" val="2606949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0C19E1-9DE6-4D04-AB35-2E7D26EA3606}"/>
              </a:ext>
            </a:extLst>
          </p:cNvPr>
          <p:cNvSpPr/>
          <p:nvPr userDrawn="1"/>
        </p:nvSpPr>
        <p:spPr>
          <a:xfrm>
            <a:off x="0" y="0"/>
            <a:ext cx="12192000" cy="8191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0C9CFC5-1877-4792-84F6-F14FE8C7DCD3}"/>
              </a:ext>
            </a:extLst>
          </p:cNvPr>
          <p:cNvSpPr>
            <a:spLocks noGrp="1"/>
          </p:cNvSpPr>
          <p:nvPr>
            <p:ph type="title"/>
          </p:nvPr>
        </p:nvSpPr>
        <p:spPr>
          <a:xfrm>
            <a:off x="228600" y="191605"/>
            <a:ext cx="10515600" cy="507831"/>
          </a:xfrm>
        </p:spPr>
        <p:txBody>
          <a:bodyPr>
            <a:spAutoFit/>
          </a:bodyPr>
          <a:lstStyle>
            <a:lvl1pPr>
              <a:defRPr sz="3000">
                <a:solidFill>
                  <a:schemeClr val="tx1"/>
                </a:solidFill>
                <a:latin typeface="Georgia" panose="02040502050405020303" pitchFamily="18"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937290DD-5E4B-4AF4-A455-37AB978659CB}"/>
              </a:ext>
            </a:extLst>
          </p:cNvPr>
          <p:cNvSpPr>
            <a:spLocks noGrp="1"/>
          </p:cNvSpPr>
          <p:nvPr>
            <p:ph type="sldNum" sz="quarter" idx="12"/>
          </p:nvPr>
        </p:nvSpPr>
        <p:spPr/>
        <p:txBody>
          <a:bodyPr/>
          <a:lstStyle/>
          <a:p>
            <a:fld id="{B6589B12-CB4D-4236-BBC8-148B142B185D}" type="slidenum">
              <a:rPr lang="en-US" smtClean="0"/>
              <a:t>‹#›</a:t>
            </a:fld>
            <a:endParaRPr lang="en-US"/>
          </a:p>
        </p:txBody>
      </p:sp>
      <p:cxnSp>
        <p:nvCxnSpPr>
          <p:cNvPr id="8" name="Straight Connector 7">
            <a:extLst>
              <a:ext uri="{FF2B5EF4-FFF2-40B4-BE49-F238E27FC236}">
                <a16:creationId xmlns:a16="http://schemas.microsoft.com/office/drawing/2014/main" id="{CE4EFDAE-92C6-4F48-B56A-6750BD98FC8E}"/>
              </a:ext>
            </a:extLst>
          </p:cNvPr>
          <p:cNvCxnSpPr>
            <a:cxnSpLocks/>
          </p:cNvCxnSpPr>
          <p:nvPr userDrawn="1"/>
        </p:nvCxnSpPr>
        <p:spPr>
          <a:xfrm>
            <a:off x="0" y="6457950"/>
            <a:ext cx="9608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040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6DEC-022A-4321-B6C3-C83F37CED1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62C04-459C-4E69-A4F1-D7E07AC66F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80553D-AF99-44C6-8808-E09D4349F549}"/>
              </a:ext>
            </a:extLst>
          </p:cNvPr>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t>5/23/2021</a:t>
            </a:fld>
            <a:endParaRPr lang="en-US"/>
          </a:p>
        </p:txBody>
      </p:sp>
      <p:sp>
        <p:nvSpPr>
          <p:cNvPr id="5" name="Footer Placeholder 4">
            <a:extLst>
              <a:ext uri="{FF2B5EF4-FFF2-40B4-BE49-F238E27FC236}">
                <a16:creationId xmlns:a16="http://schemas.microsoft.com/office/drawing/2014/main" id="{BCF12F06-15B9-49C1-9E43-4902BAAE34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B5F3005-4867-4009-A282-AF34F50FC3E5}"/>
              </a:ext>
            </a:extLst>
          </p:cNvPr>
          <p:cNvSpPr>
            <a:spLocks noGrp="1"/>
          </p:cNvSpPr>
          <p:nvPr>
            <p:ph type="sldNum" sz="quarter" idx="12"/>
          </p:nvPr>
        </p:nvSpPr>
        <p:spPr/>
        <p:txBody>
          <a:bodyPr/>
          <a:lstStyle/>
          <a:p>
            <a:fld id="{B6589B12-CB4D-4236-BBC8-148B142B185D}" type="slidenum">
              <a:rPr lang="en-US" smtClean="0"/>
              <a:t>‹#›</a:t>
            </a:fld>
            <a:endParaRPr lang="en-US"/>
          </a:p>
        </p:txBody>
      </p:sp>
    </p:spTree>
    <p:extLst>
      <p:ext uri="{BB962C8B-B14F-4D97-AF65-F5344CB8AC3E}">
        <p14:creationId xmlns:p14="http://schemas.microsoft.com/office/powerpoint/2010/main" val="3412622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1C7F9-6913-437A-A57E-3E44BAEF1A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2DECCF-A30A-4BCF-824B-586228023F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5A047A-F46C-416A-A675-04EE3996C7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FA235-DDC3-463C-8A2A-4E887D720CBA}"/>
              </a:ext>
            </a:extLst>
          </p:cNvPr>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t>5/23/2021</a:t>
            </a:fld>
            <a:endParaRPr lang="en-US"/>
          </a:p>
        </p:txBody>
      </p:sp>
      <p:sp>
        <p:nvSpPr>
          <p:cNvPr id="6" name="Footer Placeholder 5">
            <a:extLst>
              <a:ext uri="{FF2B5EF4-FFF2-40B4-BE49-F238E27FC236}">
                <a16:creationId xmlns:a16="http://schemas.microsoft.com/office/drawing/2014/main" id="{A62E920F-B647-4B80-9BC5-FFB8BB6FD3E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4CA3D5B-AA74-476A-80E6-544EADA9EC87}"/>
              </a:ext>
            </a:extLst>
          </p:cNvPr>
          <p:cNvSpPr>
            <a:spLocks noGrp="1"/>
          </p:cNvSpPr>
          <p:nvPr>
            <p:ph type="sldNum" sz="quarter" idx="12"/>
          </p:nvPr>
        </p:nvSpPr>
        <p:spPr/>
        <p:txBody>
          <a:bodyPr/>
          <a:lstStyle/>
          <a:p>
            <a:fld id="{B6589B12-CB4D-4236-BBC8-148B142B185D}" type="slidenum">
              <a:rPr lang="en-US" smtClean="0"/>
              <a:t>‹#›</a:t>
            </a:fld>
            <a:endParaRPr lang="en-US"/>
          </a:p>
        </p:txBody>
      </p:sp>
    </p:spTree>
    <p:extLst>
      <p:ext uri="{BB962C8B-B14F-4D97-AF65-F5344CB8AC3E}">
        <p14:creationId xmlns:p14="http://schemas.microsoft.com/office/powerpoint/2010/main" val="3007780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75D7-86DA-440C-9ABD-595C675068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386206-B059-4A6C-87DF-DC2B2050AE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CE1F83-C0C1-455A-BD22-84EFE989E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64C910-05E1-4785-BD7D-78B156961F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A62C-E516-4EF8-8218-B3E718CD30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9A912B-E2D6-44CB-914E-3F5716F5D0D3}"/>
              </a:ext>
            </a:extLst>
          </p:cNvPr>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t>5/23/2021</a:t>
            </a:fld>
            <a:endParaRPr lang="en-US"/>
          </a:p>
        </p:txBody>
      </p:sp>
      <p:sp>
        <p:nvSpPr>
          <p:cNvPr id="8" name="Footer Placeholder 7">
            <a:extLst>
              <a:ext uri="{FF2B5EF4-FFF2-40B4-BE49-F238E27FC236}">
                <a16:creationId xmlns:a16="http://schemas.microsoft.com/office/drawing/2014/main" id="{739027A7-1986-43EB-8329-8E4B85EBA4B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14F11B0-7597-4ABA-8278-8015A005CD5C}"/>
              </a:ext>
            </a:extLst>
          </p:cNvPr>
          <p:cNvSpPr>
            <a:spLocks noGrp="1"/>
          </p:cNvSpPr>
          <p:nvPr>
            <p:ph type="sldNum" sz="quarter" idx="12"/>
          </p:nvPr>
        </p:nvSpPr>
        <p:spPr/>
        <p:txBody>
          <a:bodyPr/>
          <a:lstStyle/>
          <a:p>
            <a:fld id="{B6589B12-CB4D-4236-BBC8-148B142B185D}" type="slidenum">
              <a:rPr lang="en-US" smtClean="0"/>
              <a:t>‹#›</a:t>
            </a:fld>
            <a:endParaRPr lang="en-US"/>
          </a:p>
        </p:txBody>
      </p:sp>
    </p:spTree>
    <p:extLst>
      <p:ext uri="{BB962C8B-B14F-4D97-AF65-F5344CB8AC3E}">
        <p14:creationId xmlns:p14="http://schemas.microsoft.com/office/powerpoint/2010/main" val="178666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6C0AF-57D5-40DB-B7F6-F51F950703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BA27B8-304B-419E-B50C-01AEE22C62D2}"/>
              </a:ext>
            </a:extLst>
          </p:cNvPr>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t>5/23/2021</a:t>
            </a:fld>
            <a:endParaRPr lang="en-US"/>
          </a:p>
        </p:txBody>
      </p:sp>
      <p:sp>
        <p:nvSpPr>
          <p:cNvPr id="4" name="Footer Placeholder 3">
            <a:extLst>
              <a:ext uri="{FF2B5EF4-FFF2-40B4-BE49-F238E27FC236}">
                <a16:creationId xmlns:a16="http://schemas.microsoft.com/office/drawing/2014/main" id="{D616917B-A0E0-42B9-BA18-4B905422178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1906DD0-2487-438E-A654-D2A45EED9243}"/>
              </a:ext>
            </a:extLst>
          </p:cNvPr>
          <p:cNvSpPr>
            <a:spLocks noGrp="1"/>
          </p:cNvSpPr>
          <p:nvPr>
            <p:ph type="sldNum" sz="quarter" idx="12"/>
          </p:nvPr>
        </p:nvSpPr>
        <p:spPr/>
        <p:txBody>
          <a:bodyPr/>
          <a:lstStyle/>
          <a:p>
            <a:fld id="{B6589B12-CB4D-4236-BBC8-148B142B185D}" type="slidenum">
              <a:rPr lang="en-US" smtClean="0"/>
              <a:t>‹#›</a:t>
            </a:fld>
            <a:endParaRPr lang="en-US"/>
          </a:p>
        </p:txBody>
      </p:sp>
    </p:spTree>
    <p:extLst>
      <p:ext uri="{BB962C8B-B14F-4D97-AF65-F5344CB8AC3E}">
        <p14:creationId xmlns:p14="http://schemas.microsoft.com/office/powerpoint/2010/main" val="1573869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DD573-94C7-4F02-9BDB-02A7EDF8A45A}"/>
              </a:ext>
            </a:extLst>
          </p:cNvPr>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t>5/23/2021</a:t>
            </a:fld>
            <a:endParaRPr lang="en-US"/>
          </a:p>
        </p:txBody>
      </p:sp>
      <p:sp>
        <p:nvSpPr>
          <p:cNvPr id="3" name="Footer Placeholder 2">
            <a:extLst>
              <a:ext uri="{FF2B5EF4-FFF2-40B4-BE49-F238E27FC236}">
                <a16:creationId xmlns:a16="http://schemas.microsoft.com/office/drawing/2014/main" id="{90D406EB-D301-40F2-8B95-A6BEBADBD70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61E1822-E7C6-4DE9-A107-BD85D41E3481}"/>
              </a:ext>
            </a:extLst>
          </p:cNvPr>
          <p:cNvSpPr>
            <a:spLocks noGrp="1"/>
          </p:cNvSpPr>
          <p:nvPr>
            <p:ph type="sldNum" sz="quarter" idx="12"/>
          </p:nvPr>
        </p:nvSpPr>
        <p:spPr/>
        <p:txBody>
          <a:bodyPr/>
          <a:lstStyle/>
          <a:p>
            <a:fld id="{B6589B12-CB4D-4236-BBC8-148B142B185D}" type="slidenum">
              <a:rPr lang="en-US" smtClean="0"/>
              <a:t>‹#›</a:t>
            </a:fld>
            <a:endParaRPr lang="en-US"/>
          </a:p>
        </p:txBody>
      </p:sp>
    </p:spTree>
    <p:extLst>
      <p:ext uri="{BB962C8B-B14F-4D97-AF65-F5344CB8AC3E}">
        <p14:creationId xmlns:p14="http://schemas.microsoft.com/office/powerpoint/2010/main" val="3869574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7B49-F1CE-48C3-90A9-A9D864D60F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27BDDA-BEBE-4D62-87F7-6631A0425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A844D8-38AA-4441-88FE-D1E450828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E6A5E7-EC33-4D16-BC59-D2122F6AEEB0}"/>
              </a:ext>
            </a:extLst>
          </p:cNvPr>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t>5/23/2021</a:t>
            </a:fld>
            <a:endParaRPr lang="en-US"/>
          </a:p>
        </p:txBody>
      </p:sp>
      <p:sp>
        <p:nvSpPr>
          <p:cNvPr id="6" name="Footer Placeholder 5">
            <a:extLst>
              <a:ext uri="{FF2B5EF4-FFF2-40B4-BE49-F238E27FC236}">
                <a16:creationId xmlns:a16="http://schemas.microsoft.com/office/drawing/2014/main" id="{8F9E98E1-E123-4B97-9CD9-D620363F4D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B9CB84A-64AC-43F2-9BF8-D1BD7894C604}"/>
              </a:ext>
            </a:extLst>
          </p:cNvPr>
          <p:cNvSpPr>
            <a:spLocks noGrp="1"/>
          </p:cNvSpPr>
          <p:nvPr>
            <p:ph type="sldNum" sz="quarter" idx="12"/>
          </p:nvPr>
        </p:nvSpPr>
        <p:spPr/>
        <p:txBody>
          <a:bodyPr/>
          <a:lstStyle/>
          <a:p>
            <a:fld id="{B6589B12-CB4D-4236-BBC8-148B142B185D}" type="slidenum">
              <a:rPr lang="en-US" smtClean="0"/>
              <a:t>‹#›</a:t>
            </a:fld>
            <a:endParaRPr lang="en-US"/>
          </a:p>
        </p:txBody>
      </p:sp>
    </p:spTree>
    <p:extLst>
      <p:ext uri="{BB962C8B-B14F-4D97-AF65-F5344CB8AC3E}">
        <p14:creationId xmlns:p14="http://schemas.microsoft.com/office/powerpoint/2010/main" val="628090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AC55-110D-4CE8-A977-D26F44676B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0D0360-8DC9-45E3-BEF8-644D34A26A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8D0716-F100-4F82-AAC4-7C1288D33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EF6B3-F4BE-4ECB-A724-00454A750F09}"/>
              </a:ext>
            </a:extLst>
          </p:cNvPr>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t>5/23/2021</a:t>
            </a:fld>
            <a:endParaRPr lang="en-US"/>
          </a:p>
        </p:txBody>
      </p:sp>
      <p:sp>
        <p:nvSpPr>
          <p:cNvPr id="6" name="Footer Placeholder 5">
            <a:extLst>
              <a:ext uri="{FF2B5EF4-FFF2-40B4-BE49-F238E27FC236}">
                <a16:creationId xmlns:a16="http://schemas.microsoft.com/office/drawing/2014/main" id="{B5DDF5D6-E745-4A4F-8B13-BB2B7A8ABE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DBBC4B1-C07B-4A37-878A-EE4904832405}"/>
              </a:ext>
            </a:extLst>
          </p:cNvPr>
          <p:cNvSpPr>
            <a:spLocks noGrp="1"/>
          </p:cNvSpPr>
          <p:nvPr>
            <p:ph type="sldNum" sz="quarter" idx="12"/>
          </p:nvPr>
        </p:nvSpPr>
        <p:spPr/>
        <p:txBody>
          <a:bodyPr/>
          <a:lstStyle/>
          <a:p>
            <a:fld id="{B6589B12-CB4D-4236-BBC8-148B142B185D}" type="slidenum">
              <a:rPr lang="en-US" smtClean="0"/>
              <a:t>‹#›</a:t>
            </a:fld>
            <a:endParaRPr lang="en-US"/>
          </a:p>
        </p:txBody>
      </p:sp>
    </p:spTree>
    <p:extLst>
      <p:ext uri="{BB962C8B-B14F-4D97-AF65-F5344CB8AC3E}">
        <p14:creationId xmlns:p14="http://schemas.microsoft.com/office/powerpoint/2010/main" val="333554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5837D6-F4CC-40F9-8142-AA79561CE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4CC65F7-7016-48B7-9C6C-907697AF82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8B2648B-175E-44C4-9628-E634F9A7C1CB}"/>
              </a:ext>
            </a:extLst>
          </p:cNvPr>
          <p:cNvSpPr>
            <a:spLocks noGrp="1"/>
          </p:cNvSpPr>
          <p:nvPr>
            <p:ph type="sldNum" sz="quarter" idx="4"/>
          </p:nvPr>
        </p:nvSpPr>
        <p:spPr>
          <a:xfrm>
            <a:off x="11639549" y="6350000"/>
            <a:ext cx="390525" cy="2889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89B12-CB4D-4236-BBC8-148B142B185D}" type="slidenum">
              <a:rPr lang="en-US" smtClean="0"/>
              <a:t>‹#›</a:t>
            </a:fld>
            <a:endParaRPr lang="en-US"/>
          </a:p>
        </p:txBody>
      </p:sp>
      <p:pic>
        <p:nvPicPr>
          <p:cNvPr id="8" name="Picture 7">
            <a:extLst>
              <a:ext uri="{FF2B5EF4-FFF2-40B4-BE49-F238E27FC236}">
                <a16:creationId xmlns:a16="http://schemas.microsoft.com/office/drawing/2014/main" id="{1296E17C-60EA-42B2-BC88-E1638BEF1A57}"/>
              </a:ext>
            </a:extLst>
          </p:cNvPr>
          <p:cNvPicPr>
            <a:picLocks noChangeAspect="1"/>
          </p:cNvPicPr>
          <p:nvPr userDrawn="1"/>
        </p:nvPicPr>
        <p:blipFill rotWithShape="1">
          <a:blip r:embed="rId14"/>
          <a:srcRect t="7383" r="1000"/>
          <a:stretch/>
        </p:blipFill>
        <p:spPr>
          <a:xfrm>
            <a:off x="9774543" y="6329532"/>
            <a:ext cx="1592034" cy="329926"/>
          </a:xfrm>
          <a:prstGeom prst="rect">
            <a:avLst/>
          </a:prstGeom>
        </p:spPr>
      </p:pic>
    </p:spTree>
    <p:extLst>
      <p:ext uri="{BB962C8B-B14F-4D97-AF65-F5344CB8AC3E}">
        <p14:creationId xmlns:p14="http://schemas.microsoft.com/office/powerpoint/2010/main" val="2948691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kairos2.com/articles03_archives.htm" TargetMode="Externa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hyperlink" Target="http://elrincondecorpi.blogspot.com/2011/02/coleccion-de-pdfs-de-modelismo-naval-6.html" TargetMode="Externa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enta-graphene" TargetMode="External"/><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hyperlink" Target="http://mathematica.stackexchange.com/questions/104888/creating-a-cloud-of-blocks-that-form-i-u-in-different-viewpoints" TargetMode="External"/><Relationship Id="rId4" Type="http://schemas.openxmlformats.org/officeDocument/2006/relationships/image" Target="../media/image41.gif"/></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hyperlink" Target="https://www.linkedin.com/in/manohar-kumar-969106192/" TargetMode="External"/><Relationship Id="rId3" Type="http://schemas.openxmlformats.org/officeDocument/2006/relationships/image" Target="../media/image7.jpe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image" Target="../media/image6.png"/><Relationship Id="rId16" Type="http://schemas.openxmlformats.org/officeDocument/2006/relationships/hyperlink" Target="https://www.linkedin.com/in/naveen-b-938986113/" TargetMode="External"/><Relationship Id="rId1" Type="http://schemas.openxmlformats.org/officeDocument/2006/relationships/slideLayout" Target="../slideLayouts/slideLayout7.xml"/><Relationship Id="rId6" Type="http://schemas.openxmlformats.org/officeDocument/2006/relationships/hyperlink" Target="https://www.linkedin.com/in/vunnamharishchowdary/" TargetMode="External"/><Relationship Id="rId11" Type="http://schemas.openxmlformats.org/officeDocument/2006/relationships/image" Target="../media/image12.jpeg"/><Relationship Id="rId5" Type="http://schemas.openxmlformats.org/officeDocument/2006/relationships/hyperlink" Target="https://www.linkedin.com/in/vauhini-v-b20b8a143/" TargetMode="External"/><Relationship Id="rId15" Type="http://schemas.openxmlformats.org/officeDocument/2006/relationships/hyperlink" Target="https://www.linkedin.com/in/brahma-chary-dursheti-a4012655/" TargetMode="External"/><Relationship Id="rId10" Type="http://schemas.openxmlformats.org/officeDocument/2006/relationships/image" Target="../media/image11.jpeg"/><Relationship Id="rId4" Type="http://schemas.openxmlformats.org/officeDocument/2006/relationships/hyperlink" Target="https://www.linkedin.com/in/sai-srivathsa-28288a165/" TargetMode="External"/><Relationship Id="rId9" Type="http://schemas.openxmlformats.org/officeDocument/2006/relationships/image" Target="../media/image10.jpg"/><Relationship Id="rId14" Type="http://schemas.openxmlformats.org/officeDocument/2006/relationships/hyperlink" Target="https://www.linkedin.com/in/veerender-reddy-99687a21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jpg"/></Relationships>
</file>

<file path=ppt/slides/_rels/slide4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peoplematters.in/article/recruitment/an-objective-approach-to-talent-assessment-16938" TargetMode="External"/><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hyperlink" Target="https://www.aesdes.org/category/student-work/2016/top-5-constraints/" TargetMode="Externa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chem.libretexts.org/LibreTexts/University_of_California_Davis/UCD_Chem_110A:_Physical_Chemistry_I/Lectures_(Larsen)/Lecture_02:_The_Rise_of_Quantum_Mechanics" TargetMode="External"/><Relationship Id="rId4" Type="http://schemas.openxmlformats.org/officeDocument/2006/relationships/image" Target="../media/image29.gif"/></Relationships>
</file>

<file path=ppt/slides/_rels/slide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commons.wikimedia.org/wiki/File:Passing_2beats_2jugglers_6balls_side.gi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74000">
              <a:srgbClr val="FF0000"/>
            </a:gs>
            <a:gs pos="83000">
              <a:srgbClr val="002060"/>
            </a:gs>
            <a:gs pos="100000">
              <a:schemeClr val="accent5">
                <a:lumMod val="75000"/>
              </a:schemeClr>
            </a:gs>
          </a:gsLst>
          <a:lin ang="540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C72E170-E037-41F6-BC18-E638EF8FBE0A}"/>
              </a:ext>
            </a:extLst>
          </p:cNvPr>
          <p:cNvSpPr/>
          <p:nvPr/>
        </p:nvSpPr>
        <p:spPr>
          <a:xfrm>
            <a:off x="1866710" y="1946207"/>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100" b="1" kern="1200" dirty="0">
                <a:ln w="12700">
                  <a:solidFill>
                    <a:schemeClr val="accent1"/>
                  </a:solidFill>
                  <a:prstDash val="solid"/>
                </a:ln>
                <a:solidFill>
                  <a:schemeClr val="tx1"/>
                </a:solidFill>
                <a:effectLst>
                  <a:outerShdw dist="38100" dir="2640000" algn="bl" rotWithShape="0">
                    <a:schemeClr val="accent1"/>
                  </a:outerShdw>
                </a:effectLst>
                <a:latin typeface="+mj-lt"/>
                <a:ea typeface="+mj-ea"/>
                <a:cs typeface="+mj-cs"/>
              </a:rPr>
              <a:t>Medical Journals Curation </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76306CB-2C31-48DB-B2A7-7DD2B285C51E}"/>
              </a:ext>
            </a:extLst>
          </p:cNvPr>
          <p:cNvPicPr>
            <a:picLocks noChangeAspect="1"/>
          </p:cNvPicPr>
          <p:nvPr/>
        </p:nvPicPr>
        <p:blipFill>
          <a:blip r:embed="rId2"/>
          <a:stretch>
            <a:fillRect/>
          </a:stretch>
        </p:blipFill>
        <p:spPr>
          <a:xfrm>
            <a:off x="10801193" y="6502400"/>
            <a:ext cx="1390806" cy="355600"/>
          </a:xfrm>
          <a:prstGeom prst="rect">
            <a:avLst/>
          </a:prstGeom>
        </p:spPr>
      </p:pic>
      <p:pic>
        <p:nvPicPr>
          <p:cNvPr id="8" name="Picture 7">
            <a:extLst>
              <a:ext uri="{FF2B5EF4-FFF2-40B4-BE49-F238E27FC236}">
                <a16:creationId xmlns:a16="http://schemas.microsoft.com/office/drawing/2014/main" id="{FBDB562B-408E-41B3-A4A1-0A6AAA9F458A}"/>
              </a:ext>
            </a:extLst>
          </p:cNvPr>
          <p:cNvPicPr>
            <a:picLocks noChangeAspect="1"/>
          </p:cNvPicPr>
          <p:nvPr/>
        </p:nvPicPr>
        <p:blipFill>
          <a:blip r:embed="rId3"/>
          <a:stretch>
            <a:fillRect/>
          </a:stretch>
        </p:blipFill>
        <p:spPr>
          <a:xfrm>
            <a:off x="10668003" y="0"/>
            <a:ext cx="1523996" cy="426720"/>
          </a:xfrm>
          <a:prstGeom prst="rect">
            <a:avLst/>
          </a:prstGeom>
        </p:spPr>
      </p:pic>
      <p:pic>
        <p:nvPicPr>
          <p:cNvPr id="10" name="Picture 9">
            <a:extLst>
              <a:ext uri="{FF2B5EF4-FFF2-40B4-BE49-F238E27FC236}">
                <a16:creationId xmlns:a16="http://schemas.microsoft.com/office/drawing/2014/main" id="{E06DD9DA-91BB-43E2-8EB2-C1392C60C25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989095" y="3931432"/>
            <a:ext cx="1690247" cy="1308191"/>
          </a:xfrm>
          <a:prstGeom prst="rect">
            <a:avLst/>
          </a:prstGeom>
        </p:spPr>
      </p:pic>
    </p:spTree>
    <p:extLst>
      <p:ext uri="{BB962C8B-B14F-4D97-AF65-F5344CB8AC3E}">
        <p14:creationId xmlns:p14="http://schemas.microsoft.com/office/powerpoint/2010/main" val="762907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74000">
              <a:srgbClr val="FFFF00"/>
            </a:gs>
            <a:gs pos="83000">
              <a:schemeClr val="accent5">
                <a:lumMod val="60000"/>
                <a:lumOff val="40000"/>
              </a:schemeClr>
            </a:gs>
            <a:gs pos="100000">
              <a:schemeClr val="accent5">
                <a:lumMod val="75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419132-6497-4298-8C5D-1504DAB2904B}"/>
              </a:ext>
            </a:extLst>
          </p:cNvPr>
          <p:cNvSpPr txBox="1"/>
          <p:nvPr/>
        </p:nvSpPr>
        <p:spPr>
          <a:xfrm>
            <a:off x="161926" y="1333049"/>
            <a:ext cx="11801474" cy="4847481"/>
          </a:xfrm>
          <a:prstGeom prst="rect">
            <a:avLst/>
          </a:prstGeom>
        </p:spPr>
        <p:txBody>
          <a:bodyPr vert="horz" wrap="square" lIns="0" tIns="0" rIns="0" bIns="0" rtlCol="0" anchor="ctr">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data was shared by the client and they were in </a:t>
            </a:r>
            <a:r>
              <a:rPr lang="en-IN" b="0" i="0" dirty="0">
                <a:effectLst/>
                <a:latin typeface="Times New Roman" panose="02020603050405020304" pitchFamily="18" charset="0"/>
                <a:cs typeface="Times New Roman" panose="02020603050405020304" pitchFamily="18" charset="0"/>
              </a:rPr>
              <a:t>Portable Document Format(pdf) as they were all Medical Journals. These PDFs were used for information extraction that seeks to locate and classify entities in unstructured text.</a:t>
            </a:r>
          </a:p>
          <a:p>
            <a:pPr marL="285750" indent="-285750" algn="just">
              <a:lnSpc>
                <a:spcPct val="150000"/>
              </a:lnSpc>
              <a:buFont typeface="Arial" panose="020B0604020202020204" pitchFamily="34" charset="0"/>
              <a:buChar char="•"/>
            </a:pPr>
            <a:r>
              <a:rPr lang="en-IN" b="1" i="0" dirty="0">
                <a:effectLst/>
                <a:latin typeface="Times New Roman" panose="02020603050405020304" pitchFamily="18" charset="0"/>
                <a:cs typeface="Times New Roman" panose="02020603050405020304" pitchFamily="18" charset="0"/>
              </a:rPr>
              <a:t>Medical journals</a:t>
            </a:r>
            <a:r>
              <a:rPr lang="en-IN" b="0" i="0" dirty="0">
                <a:effectLst/>
                <a:latin typeface="Times New Roman" panose="02020603050405020304" pitchFamily="18" charset="0"/>
                <a:cs typeface="Times New Roman" panose="02020603050405020304" pitchFamily="18" charset="0"/>
              </a:rPr>
              <a:t> are published regularly to communicate new research to clinicians, </a:t>
            </a:r>
            <a:r>
              <a:rPr lang="en-IN" b="1" i="0" dirty="0">
                <a:effectLst/>
                <a:latin typeface="Times New Roman" panose="02020603050405020304" pitchFamily="18" charset="0"/>
                <a:cs typeface="Times New Roman" panose="02020603050405020304" pitchFamily="18" charset="0"/>
              </a:rPr>
              <a:t>medical</a:t>
            </a:r>
            <a:r>
              <a:rPr lang="en-IN" b="0" i="0" dirty="0">
                <a:effectLst/>
                <a:latin typeface="Times New Roman" panose="02020603050405020304" pitchFamily="18" charset="0"/>
                <a:cs typeface="Times New Roman" panose="02020603050405020304" pitchFamily="18" charset="0"/>
              </a:rPr>
              <a:t> scientists, and other healthcare workers.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Our motive was to focus on </a:t>
            </a:r>
            <a:r>
              <a:rPr lang="en-IN" b="0" i="0" dirty="0">
                <a:effectLst/>
                <a:latin typeface="Times New Roman" panose="02020603050405020304" pitchFamily="18" charset="0"/>
                <a:cs typeface="Times New Roman" panose="02020603050405020304" pitchFamily="18" charset="0"/>
              </a:rPr>
              <a:t>articles and </a:t>
            </a:r>
            <a:r>
              <a:rPr lang="en-IN" b="1" i="0" dirty="0">
                <a:effectLst/>
                <a:latin typeface="Times New Roman" panose="02020603050405020304" pitchFamily="18" charset="0"/>
                <a:cs typeface="Times New Roman" panose="02020603050405020304" pitchFamily="18" charset="0"/>
              </a:rPr>
              <a:t>journals</a:t>
            </a:r>
            <a:r>
              <a:rPr lang="en-IN" b="0" i="0" dirty="0">
                <a:effectLst/>
                <a:latin typeface="Times New Roman" panose="02020603050405020304" pitchFamily="18" charset="0"/>
                <a:cs typeface="Times New Roman" panose="02020603050405020304" pitchFamily="18" charset="0"/>
              </a:rPr>
              <a:t> that focus on the practice </a:t>
            </a:r>
            <a:r>
              <a:rPr lang="en-IN" b="1" i="0" dirty="0">
                <a:effectLst/>
                <a:latin typeface="Times New Roman" panose="02020603050405020304" pitchFamily="18" charset="0"/>
                <a:cs typeface="Times New Roman" panose="02020603050405020304" pitchFamily="18" charset="0"/>
              </a:rPr>
              <a:t>of medicine</a:t>
            </a:r>
            <a:r>
              <a:rPr lang="en-IN" b="0" i="0" dirty="0">
                <a:effectLst/>
                <a:latin typeface="Times New Roman" panose="02020603050405020304" pitchFamily="18" charset="0"/>
                <a:cs typeface="Times New Roman" panose="02020603050405020304" pitchFamily="18" charset="0"/>
              </a:rPr>
              <a:t> or any </a:t>
            </a:r>
            <a:r>
              <a:rPr lang="en-IN" b="1" i="0" dirty="0">
                <a:effectLst/>
                <a:latin typeface="Times New Roman" panose="02020603050405020304" pitchFamily="18" charset="0"/>
                <a:cs typeface="Times New Roman" panose="02020603050405020304" pitchFamily="18" charset="0"/>
              </a:rPr>
              <a:t>medical</a:t>
            </a:r>
            <a:r>
              <a:rPr lang="en-IN" b="0" i="0" dirty="0">
                <a:effectLst/>
                <a:latin typeface="Times New Roman" panose="02020603050405020304" pitchFamily="18" charset="0"/>
                <a:cs typeface="Times New Roman" panose="02020603050405020304" pitchFamily="18" charset="0"/>
              </a:rPr>
              <a:t> specialty.</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utilization of Apache Tika™ toolkit  helps in detecting and extracting text from different file types (such as PPT, XLS, and PDF).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of these file types can be parsed through a single interface, making Tika useful for search engine indexing, content analysis, translation, and much more.</a:t>
            </a:r>
          </a:p>
          <a:p>
            <a:pPr marL="285750" indent="-285750" algn="just">
              <a:lnSpc>
                <a:spcPct val="150000"/>
              </a:lnSpc>
              <a:buFont typeface="Arial" panose="020B0604020202020204" pitchFamily="34" charset="0"/>
              <a:buChar char="•"/>
            </a:pPr>
            <a:r>
              <a:rPr lang="en-US" b="1" u="sng" dirty="0">
                <a:latin typeface="Times New Roman" panose="02020603050405020304" pitchFamily="18" charset="0"/>
                <a:cs typeface="Times New Roman" panose="02020603050405020304" pitchFamily="18" charset="0"/>
              </a:rPr>
              <a:t>Requirements of Tika</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JDK(java 7+), Operating System Version: Windows XP or above, Linux, Memory:1 GB RAM (recommended).</a:t>
            </a:r>
            <a:endParaRPr lang="en-US" b="1" u="sng"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4301C3C6-1F20-438A-8BD6-AF914AE8157E}"/>
              </a:ext>
            </a:extLst>
          </p:cNvPr>
          <p:cNvSpPr>
            <a:spLocks noGrp="1"/>
          </p:cNvSpPr>
          <p:nvPr>
            <p:ph type="title"/>
          </p:nvPr>
        </p:nvSpPr>
        <p:spPr>
          <a:xfrm>
            <a:off x="228600" y="191605"/>
            <a:ext cx="10515600" cy="507831"/>
          </a:xfrm>
        </p:spPr>
        <p:txBody>
          <a:bodyPr vert="horz" lIns="91440" tIns="45720" rIns="91440" bIns="45720" rtlCol="0" anchor="ctr">
            <a:spAutoFit/>
          </a:bodyPr>
          <a:lstStyle/>
          <a:p>
            <a:r>
              <a:rPr lang="en-US" dirty="0"/>
              <a:t>           Data Preparation</a:t>
            </a:r>
          </a:p>
        </p:txBody>
      </p:sp>
      <p:sp>
        <p:nvSpPr>
          <p:cNvPr id="13" name="Slide Number Placeholder 5">
            <a:extLst>
              <a:ext uri="{FF2B5EF4-FFF2-40B4-BE49-F238E27FC236}">
                <a16:creationId xmlns:a16="http://schemas.microsoft.com/office/drawing/2014/main" id="{6CBB1F16-B25E-494F-A03E-65ECD48E048D}"/>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10</a:t>
            </a:fld>
            <a:endParaRPr lang="en-US"/>
          </a:p>
        </p:txBody>
      </p:sp>
      <p:pic>
        <p:nvPicPr>
          <p:cNvPr id="5" name="Picture 4">
            <a:extLst>
              <a:ext uri="{FF2B5EF4-FFF2-40B4-BE49-F238E27FC236}">
                <a16:creationId xmlns:a16="http://schemas.microsoft.com/office/drawing/2014/main" id="{EB483B20-0B1F-4DBA-99A4-4A612A386D8F}"/>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609600" y="151784"/>
            <a:ext cx="586770" cy="547652"/>
          </a:xfrm>
          <a:prstGeom prst="rect">
            <a:avLst/>
          </a:prstGeom>
        </p:spPr>
      </p:pic>
    </p:spTree>
    <p:extLst>
      <p:ext uri="{BB962C8B-B14F-4D97-AF65-F5344CB8AC3E}">
        <p14:creationId xmlns:p14="http://schemas.microsoft.com/office/powerpoint/2010/main" val="169339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74000">
              <a:srgbClr val="FFFF00"/>
            </a:gs>
            <a:gs pos="83000">
              <a:schemeClr val="accent5">
                <a:lumMod val="60000"/>
                <a:lumOff val="40000"/>
              </a:schemeClr>
            </a:gs>
            <a:gs pos="100000">
              <a:schemeClr val="accent5">
                <a:lumMod val="75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419132-6497-4298-8C5D-1504DAB2904B}"/>
              </a:ext>
            </a:extLst>
          </p:cNvPr>
          <p:cNvSpPr txBox="1"/>
          <p:nvPr/>
        </p:nvSpPr>
        <p:spPr>
          <a:xfrm>
            <a:off x="195263" y="1037107"/>
            <a:ext cx="11801474" cy="1107996"/>
          </a:xfrm>
          <a:prstGeom prst="rect">
            <a:avLst/>
          </a:prstGeom>
        </p:spPr>
        <p:txBody>
          <a:bodyPr vert="horz" wrap="square" lIns="0" tIns="0" rIns="0" bIns="0" rtlCol="0" anchor="ctr">
            <a:spAutoFit/>
          </a:bodyPr>
          <a:lstStyle/>
          <a:p>
            <a:pPr marL="0" indent="0" algn="ctr">
              <a:buNone/>
            </a:pPr>
            <a:r>
              <a:rPr lang="en-IN" sz="1800" b="0" i="0" dirty="0">
                <a:effectLst/>
                <a:latin typeface="Times New Roman" panose="02020603050405020304" pitchFamily="18" charset="0"/>
                <a:cs typeface="Times New Roman" panose="02020603050405020304" pitchFamily="18" charset="0"/>
              </a:rPr>
              <a:t>“The T</a:t>
            </a:r>
            <a:r>
              <a:rPr lang="en-IN" sz="1800" b="1" i="0" dirty="0">
                <a:effectLst/>
                <a:latin typeface="Times New Roman" panose="02020603050405020304" pitchFamily="18" charset="0"/>
                <a:cs typeface="Times New Roman" panose="02020603050405020304" pitchFamily="18" charset="0"/>
              </a:rPr>
              <a:t>ika-python</a:t>
            </a:r>
            <a:r>
              <a:rPr lang="en-IN" sz="1800" b="0" i="0" dirty="0">
                <a:effectLst/>
                <a:latin typeface="Times New Roman" panose="02020603050405020304" pitchFamily="18" charset="0"/>
                <a:cs typeface="Times New Roman" panose="02020603050405020304" pitchFamily="18" charset="0"/>
              </a:rPr>
              <a:t>”</a:t>
            </a:r>
          </a:p>
          <a:p>
            <a:pPr algn="l" fontAlgn="base"/>
            <a:r>
              <a:rPr lang="en-IN" sz="1800" dirty="0">
                <a:latin typeface="Times New Roman" panose="02020603050405020304" pitchFamily="18" charset="0"/>
                <a:cs typeface="Times New Roman" panose="02020603050405020304" pitchFamily="18" charset="0"/>
              </a:rPr>
              <a:t>The future out scope on using Tika is that </a:t>
            </a:r>
            <a:r>
              <a:rPr lang="en-IN" sz="1800" b="0" i="0" dirty="0">
                <a:effectLst/>
                <a:latin typeface="Times New Roman" panose="02020603050405020304" pitchFamily="18" charset="0"/>
                <a:cs typeface="Times New Roman" panose="02020603050405020304" pitchFamily="18" charset="0"/>
              </a:rPr>
              <a:t>this simple parsing tool can be deployed in Azure (Python- Flask Webb APP) such that we can upload a complete pdf file into our web application. For now a simple web app is working on local machine to which we give our raw data to extract the proper entities.</a:t>
            </a:r>
            <a:endParaRPr lang="en-IN" sz="18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4301C3C6-1F20-438A-8BD6-AF914AE8157E}"/>
              </a:ext>
            </a:extLst>
          </p:cNvPr>
          <p:cNvSpPr>
            <a:spLocks noGrp="1"/>
          </p:cNvSpPr>
          <p:nvPr>
            <p:ph type="title"/>
          </p:nvPr>
        </p:nvSpPr>
        <p:spPr>
          <a:xfrm>
            <a:off x="228600" y="177755"/>
            <a:ext cx="10515600" cy="535531"/>
          </a:xfrm>
        </p:spPr>
        <p:txBody>
          <a:bodyPr vert="horz" lIns="91440" tIns="45720" rIns="91440" bIns="45720" rtlCol="0" anchor="ctr">
            <a:spAutoFit/>
          </a:bodyPr>
          <a:lstStyle/>
          <a:p>
            <a:r>
              <a:rPr lang="en-US" dirty="0"/>
              <a:t>Data Preparation</a:t>
            </a:r>
          </a:p>
        </p:txBody>
      </p:sp>
      <p:sp>
        <p:nvSpPr>
          <p:cNvPr id="13" name="Slide Number Placeholder 5">
            <a:extLst>
              <a:ext uri="{FF2B5EF4-FFF2-40B4-BE49-F238E27FC236}">
                <a16:creationId xmlns:a16="http://schemas.microsoft.com/office/drawing/2014/main" id="{6CBB1F16-B25E-494F-A03E-65ECD48E048D}"/>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11</a:t>
            </a:fld>
            <a:endParaRPr lang="en-US"/>
          </a:p>
        </p:txBody>
      </p:sp>
      <p:pic>
        <p:nvPicPr>
          <p:cNvPr id="5" name="Picture 4">
            <a:extLst>
              <a:ext uri="{FF2B5EF4-FFF2-40B4-BE49-F238E27FC236}">
                <a16:creationId xmlns:a16="http://schemas.microsoft.com/office/drawing/2014/main" id="{D45A7DE7-8CF3-4BDA-9E5A-2825DBB7B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396" y="2653956"/>
            <a:ext cx="5131686" cy="2596297"/>
          </a:xfrm>
          <a:prstGeom prst="rect">
            <a:avLst/>
          </a:prstGeom>
        </p:spPr>
      </p:pic>
      <p:pic>
        <p:nvPicPr>
          <p:cNvPr id="6" name="Picture 5">
            <a:extLst>
              <a:ext uri="{FF2B5EF4-FFF2-40B4-BE49-F238E27FC236}">
                <a16:creationId xmlns:a16="http://schemas.microsoft.com/office/drawing/2014/main" id="{72D6AE18-8503-4A00-9C66-7B8EDE705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919" y="2653956"/>
            <a:ext cx="5261892" cy="2596297"/>
          </a:xfrm>
          <a:prstGeom prst="rect">
            <a:avLst/>
          </a:prstGeom>
        </p:spPr>
      </p:pic>
    </p:spTree>
    <p:extLst>
      <p:ext uri="{BB962C8B-B14F-4D97-AF65-F5344CB8AC3E}">
        <p14:creationId xmlns:p14="http://schemas.microsoft.com/office/powerpoint/2010/main" val="66274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74000">
              <a:srgbClr val="FFFF00"/>
            </a:gs>
            <a:gs pos="83000">
              <a:schemeClr val="accent5">
                <a:lumMod val="60000"/>
                <a:lumOff val="40000"/>
              </a:schemeClr>
            </a:gs>
            <a:gs pos="100000">
              <a:schemeClr val="accent5">
                <a:lumMod val="75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419132-6497-4298-8C5D-1504DAB2904B}"/>
              </a:ext>
            </a:extLst>
          </p:cNvPr>
          <p:cNvSpPr txBox="1"/>
          <p:nvPr/>
        </p:nvSpPr>
        <p:spPr>
          <a:xfrm>
            <a:off x="7684169" y="1244698"/>
            <a:ext cx="3525000" cy="4924425"/>
          </a:xfrm>
          <a:prstGeom prst="rect">
            <a:avLst/>
          </a:prstGeom>
        </p:spPr>
        <p:txBody>
          <a:bodyPr vert="horz" wrap="square" lIns="0" tIns="0" rIns="0" bIns="0" rtlCol="0" anchor="ctr">
            <a:spAutoFit/>
          </a:bodyPr>
          <a:lstStyle/>
          <a:p>
            <a:pPr lvl="1" indent="-241300">
              <a:buClr>
                <a:schemeClr val="accent1"/>
              </a:buClr>
              <a:buSzPts val="2000"/>
              <a:buFont typeface="Arial"/>
              <a:buChar char="•"/>
            </a:pPr>
            <a:r>
              <a:rPr lang="en-US" sz="2000" dirty="0">
                <a:latin typeface="Gill Sans" panose="020B0604020202020204" charset="0"/>
              </a:rPr>
              <a:t>The REGEX(regular Expression) is a sequence of characters that helps you match or find other strings or set of strings, using a specialized syntax held in a pattern</a:t>
            </a:r>
          </a:p>
          <a:p>
            <a:pPr lvl="1" indent="-241300">
              <a:buClr>
                <a:schemeClr val="accent1"/>
              </a:buClr>
              <a:buSzPts val="2000"/>
              <a:buFont typeface="Arial"/>
              <a:buChar char="•"/>
            </a:pPr>
            <a:r>
              <a:rPr lang="en-US" sz="2000" dirty="0">
                <a:latin typeface="Gill Sans" panose="020B0604020202020204" charset="0"/>
                <a:ea typeface="Gill Sans"/>
                <a:cs typeface="Gill Sans"/>
                <a:sym typeface="Gill Sans"/>
              </a:rPr>
              <a:t>The “re” Module of python was used to get rid of unnecessary attributes which caused irrelevant capturing of entities while exploring the data. Usage of “re” helped our model to capture accurate entity labels.</a:t>
            </a:r>
          </a:p>
          <a:p>
            <a:pPr marL="0" indent="0" algn="ctr">
              <a:buNone/>
            </a:pPr>
            <a:endParaRPr lang="en-IN"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4301C3C6-1F20-438A-8BD6-AF914AE8157E}"/>
              </a:ext>
            </a:extLst>
          </p:cNvPr>
          <p:cNvSpPr>
            <a:spLocks noGrp="1"/>
          </p:cNvSpPr>
          <p:nvPr>
            <p:ph type="title"/>
          </p:nvPr>
        </p:nvSpPr>
        <p:spPr>
          <a:xfrm>
            <a:off x="228600" y="177755"/>
            <a:ext cx="10515600" cy="535531"/>
          </a:xfrm>
        </p:spPr>
        <p:txBody>
          <a:bodyPr vert="horz" lIns="91440" tIns="45720" rIns="91440" bIns="45720" rtlCol="0" anchor="ctr">
            <a:spAutoFit/>
          </a:bodyPr>
          <a:lstStyle/>
          <a:p>
            <a:r>
              <a:rPr lang="en-US" dirty="0"/>
              <a:t>Data Preparation</a:t>
            </a:r>
          </a:p>
        </p:txBody>
      </p:sp>
      <p:sp>
        <p:nvSpPr>
          <p:cNvPr id="13" name="Slide Number Placeholder 5">
            <a:extLst>
              <a:ext uri="{FF2B5EF4-FFF2-40B4-BE49-F238E27FC236}">
                <a16:creationId xmlns:a16="http://schemas.microsoft.com/office/drawing/2014/main" id="{6CBB1F16-B25E-494F-A03E-65ECD48E048D}"/>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12</a:t>
            </a:fld>
            <a:endParaRPr lang="en-US"/>
          </a:p>
        </p:txBody>
      </p:sp>
      <p:pic>
        <p:nvPicPr>
          <p:cNvPr id="7" name="Picture 6">
            <a:extLst>
              <a:ext uri="{FF2B5EF4-FFF2-40B4-BE49-F238E27FC236}">
                <a16:creationId xmlns:a16="http://schemas.microsoft.com/office/drawing/2014/main" id="{B34EFDF4-621B-49CC-9257-358092051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89" y="1084339"/>
            <a:ext cx="6687973" cy="5072401"/>
          </a:xfrm>
          <a:prstGeom prst="rect">
            <a:avLst/>
          </a:prstGeom>
        </p:spPr>
      </p:pic>
    </p:spTree>
    <p:extLst>
      <p:ext uri="{BB962C8B-B14F-4D97-AF65-F5344CB8AC3E}">
        <p14:creationId xmlns:p14="http://schemas.microsoft.com/office/powerpoint/2010/main" val="76046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74000">
              <a:srgbClr val="FFFF00"/>
            </a:gs>
            <a:gs pos="83000">
              <a:schemeClr val="accent5">
                <a:lumMod val="60000"/>
                <a:lumOff val="40000"/>
              </a:schemeClr>
            </a:gs>
            <a:gs pos="100000">
              <a:schemeClr val="accent5">
                <a:lumMod val="75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419132-6497-4298-8C5D-1504DAB2904B}"/>
              </a:ext>
            </a:extLst>
          </p:cNvPr>
          <p:cNvSpPr txBox="1"/>
          <p:nvPr/>
        </p:nvSpPr>
        <p:spPr>
          <a:xfrm>
            <a:off x="-385010" y="820086"/>
            <a:ext cx="6075695" cy="430887"/>
          </a:xfrm>
          <a:prstGeom prst="rect">
            <a:avLst/>
          </a:prstGeom>
        </p:spPr>
        <p:txBody>
          <a:bodyPr vert="horz" wrap="square" lIns="0" tIns="0" rIns="0" bIns="0" rtlCol="0" anchor="ctr">
            <a:spAutoFit/>
          </a:bodyPr>
          <a:lstStyle/>
          <a:p>
            <a:pPr marL="0" indent="0" algn="ctr">
              <a:buNone/>
            </a:pPr>
            <a:r>
              <a:rPr lang="en-IN" sz="2800" dirty="0">
                <a:latin typeface="Times New Roman" panose="02020603050405020304" pitchFamily="18" charset="0"/>
                <a:cs typeface="Times New Roman" panose="02020603050405020304" pitchFamily="18" charset="0"/>
              </a:rPr>
              <a:t>Features of Regular Expression</a:t>
            </a:r>
          </a:p>
        </p:txBody>
      </p:sp>
      <p:sp>
        <p:nvSpPr>
          <p:cNvPr id="4" name="Title 3">
            <a:extLst>
              <a:ext uri="{FF2B5EF4-FFF2-40B4-BE49-F238E27FC236}">
                <a16:creationId xmlns:a16="http://schemas.microsoft.com/office/drawing/2014/main" id="{4301C3C6-1F20-438A-8BD6-AF914AE8157E}"/>
              </a:ext>
            </a:extLst>
          </p:cNvPr>
          <p:cNvSpPr>
            <a:spLocks noGrp="1"/>
          </p:cNvSpPr>
          <p:nvPr>
            <p:ph type="title"/>
          </p:nvPr>
        </p:nvSpPr>
        <p:spPr>
          <a:xfrm>
            <a:off x="228600" y="177755"/>
            <a:ext cx="10515600" cy="535531"/>
          </a:xfrm>
        </p:spPr>
        <p:txBody>
          <a:bodyPr vert="horz" lIns="91440" tIns="45720" rIns="91440" bIns="45720" rtlCol="0" anchor="ctr">
            <a:spAutoFit/>
          </a:bodyPr>
          <a:lstStyle/>
          <a:p>
            <a:r>
              <a:rPr lang="en-US" dirty="0"/>
              <a:t>Data Preparation</a:t>
            </a:r>
          </a:p>
        </p:txBody>
      </p:sp>
      <p:sp>
        <p:nvSpPr>
          <p:cNvPr id="13" name="Slide Number Placeholder 5">
            <a:extLst>
              <a:ext uri="{FF2B5EF4-FFF2-40B4-BE49-F238E27FC236}">
                <a16:creationId xmlns:a16="http://schemas.microsoft.com/office/drawing/2014/main" id="{6CBB1F16-B25E-494F-A03E-65ECD48E048D}"/>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13</a:t>
            </a:fld>
            <a:endParaRPr lang="en-US"/>
          </a:p>
        </p:txBody>
      </p:sp>
      <p:pic>
        <p:nvPicPr>
          <p:cNvPr id="6" name="Picture 5">
            <a:extLst>
              <a:ext uri="{FF2B5EF4-FFF2-40B4-BE49-F238E27FC236}">
                <a16:creationId xmlns:a16="http://schemas.microsoft.com/office/drawing/2014/main" id="{39890360-C272-49C3-8934-00D1A2CAAF87}"/>
              </a:ext>
            </a:extLst>
          </p:cNvPr>
          <p:cNvPicPr>
            <a:picLocks noChangeAspect="1"/>
          </p:cNvPicPr>
          <p:nvPr/>
        </p:nvPicPr>
        <p:blipFill>
          <a:blip r:embed="rId2"/>
          <a:stretch>
            <a:fillRect/>
          </a:stretch>
        </p:blipFill>
        <p:spPr>
          <a:xfrm>
            <a:off x="6501317" y="1355616"/>
            <a:ext cx="5394965" cy="2238403"/>
          </a:xfrm>
          <a:prstGeom prst="rect">
            <a:avLst/>
          </a:prstGeom>
          <a:ln>
            <a:noFill/>
          </a:ln>
          <a:effectLst>
            <a:outerShdw blurRad="190500" algn="tl" rotWithShape="0">
              <a:srgbClr val="000000">
                <a:alpha val="70000"/>
              </a:srgbClr>
            </a:outerShdw>
          </a:effectLst>
        </p:spPr>
      </p:pic>
      <p:pic>
        <p:nvPicPr>
          <p:cNvPr id="8" name="Content Placeholder 5">
            <a:extLst>
              <a:ext uri="{FF2B5EF4-FFF2-40B4-BE49-F238E27FC236}">
                <a16:creationId xmlns:a16="http://schemas.microsoft.com/office/drawing/2014/main" id="{B37AD2DF-F3E9-426D-81F2-2FD0FA9A0C7F}"/>
              </a:ext>
            </a:extLst>
          </p:cNvPr>
          <p:cNvPicPr>
            <a:picLocks noChangeAspect="1"/>
          </p:cNvPicPr>
          <p:nvPr/>
        </p:nvPicPr>
        <p:blipFill rotWithShape="1">
          <a:blip r:embed="rId3"/>
          <a:srcRect l="1619" t="9582" r="713" b="2102"/>
          <a:stretch/>
        </p:blipFill>
        <p:spPr>
          <a:xfrm>
            <a:off x="6501316" y="3785937"/>
            <a:ext cx="5394965" cy="2358778"/>
          </a:xfrm>
          <a:prstGeom prst="rect">
            <a:avLst/>
          </a:prstGeom>
          <a:ln>
            <a:noFill/>
          </a:ln>
          <a:effectLst>
            <a:outerShdw blurRad="292100" dist="139700" dir="2700000" algn="tl" rotWithShape="0">
              <a:srgbClr val="333333">
                <a:alpha val="65000"/>
              </a:srgbClr>
            </a:outerShdw>
          </a:effectLst>
        </p:spPr>
      </p:pic>
      <p:pic>
        <p:nvPicPr>
          <p:cNvPr id="9" name="Picture 2" descr="Learn Python Regex Tutorial - Python Regular Expression Functions -  DataFlair">
            <a:extLst>
              <a:ext uri="{FF2B5EF4-FFF2-40B4-BE49-F238E27FC236}">
                <a16:creationId xmlns:a16="http://schemas.microsoft.com/office/drawing/2014/main" id="{55E481FF-E99D-45E3-949D-914B1FAB4F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355618"/>
            <a:ext cx="6075695" cy="47890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471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74000">
              <a:srgbClr val="FFFF00"/>
            </a:gs>
            <a:gs pos="83000">
              <a:schemeClr val="accent5">
                <a:lumMod val="60000"/>
                <a:lumOff val="40000"/>
              </a:schemeClr>
            </a:gs>
            <a:gs pos="100000">
              <a:schemeClr val="accent5">
                <a:lumMod val="75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419132-6497-4298-8C5D-1504DAB2904B}"/>
              </a:ext>
            </a:extLst>
          </p:cNvPr>
          <p:cNvSpPr txBox="1"/>
          <p:nvPr/>
        </p:nvSpPr>
        <p:spPr>
          <a:xfrm>
            <a:off x="401053" y="892055"/>
            <a:ext cx="6075695" cy="430887"/>
          </a:xfrm>
          <a:prstGeom prst="rect">
            <a:avLst/>
          </a:prstGeom>
        </p:spPr>
        <p:txBody>
          <a:bodyPr vert="horz" wrap="square" lIns="0" tIns="0" rIns="0" bIns="0" rtlCol="0" anchor="ctr">
            <a:spAutoFit/>
          </a:bodyPr>
          <a:lstStyle/>
          <a:p>
            <a:pPr marL="0" indent="0">
              <a:buNone/>
            </a:pPr>
            <a:r>
              <a:rPr lang="en-IN" sz="2800" dirty="0">
                <a:latin typeface="Times New Roman" panose="02020603050405020304" pitchFamily="18" charset="0"/>
                <a:cs typeface="Times New Roman" panose="02020603050405020304" pitchFamily="18" charset="0"/>
              </a:rPr>
              <a:t>Text Parsing</a:t>
            </a:r>
          </a:p>
        </p:txBody>
      </p:sp>
      <p:sp>
        <p:nvSpPr>
          <p:cNvPr id="4" name="Title 3">
            <a:extLst>
              <a:ext uri="{FF2B5EF4-FFF2-40B4-BE49-F238E27FC236}">
                <a16:creationId xmlns:a16="http://schemas.microsoft.com/office/drawing/2014/main" id="{4301C3C6-1F20-438A-8BD6-AF914AE8157E}"/>
              </a:ext>
            </a:extLst>
          </p:cNvPr>
          <p:cNvSpPr>
            <a:spLocks noGrp="1"/>
          </p:cNvSpPr>
          <p:nvPr>
            <p:ph type="title"/>
          </p:nvPr>
        </p:nvSpPr>
        <p:spPr>
          <a:xfrm>
            <a:off x="228600" y="177755"/>
            <a:ext cx="10515600" cy="535531"/>
          </a:xfrm>
        </p:spPr>
        <p:txBody>
          <a:bodyPr vert="horz" lIns="91440" tIns="45720" rIns="91440" bIns="45720" rtlCol="0" anchor="ctr">
            <a:spAutoFit/>
          </a:bodyPr>
          <a:lstStyle/>
          <a:p>
            <a:r>
              <a:rPr lang="en-US" dirty="0"/>
              <a:t>Data Preparation</a:t>
            </a:r>
          </a:p>
        </p:txBody>
      </p:sp>
      <p:sp>
        <p:nvSpPr>
          <p:cNvPr id="13" name="Slide Number Placeholder 5">
            <a:extLst>
              <a:ext uri="{FF2B5EF4-FFF2-40B4-BE49-F238E27FC236}">
                <a16:creationId xmlns:a16="http://schemas.microsoft.com/office/drawing/2014/main" id="{6CBB1F16-B25E-494F-A03E-65ECD48E048D}"/>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14</a:t>
            </a:fld>
            <a:endParaRPr lang="en-US"/>
          </a:p>
        </p:txBody>
      </p:sp>
      <p:sp>
        <p:nvSpPr>
          <p:cNvPr id="10" name="TextBox 9">
            <a:extLst>
              <a:ext uri="{FF2B5EF4-FFF2-40B4-BE49-F238E27FC236}">
                <a16:creationId xmlns:a16="http://schemas.microsoft.com/office/drawing/2014/main" id="{24FB3D9C-AF72-4F7A-96EF-7D4F450ECD41}"/>
              </a:ext>
            </a:extLst>
          </p:cNvPr>
          <p:cNvSpPr txBox="1"/>
          <p:nvPr/>
        </p:nvSpPr>
        <p:spPr>
          <a:xfrm>
            <a:off x="228600" y="1322942"/>
            <a:ext cx="11454063" cy="2588401"/>
          </a:xfrm>
          <a:prstGeom prst="rect">
            <a:avLst/>
          </a:prstGeom>
          <a:noFill/>
        </p:spPr>
        <p:txBody>
          <a:bodyPr wrap="square">
            <a:spAutoFit/>
          </a:bodyPr>
          <a:lstStyle/>
          <a:p>
            <a:pPr marL="457200" lvl="0" indent="-355600" algn="just">
              <a:lnSpc>
                <a:spcPct val="115000"/>
              </a:lnSpc>
              <a:spcBef>
                <a:spcPts val="1200"/>
              </a:spcBef>
              <a:buClr>
                <a:schemeClr val="accent1"/>
              </a:buClr>
              <a:buSzPts val="2000"/>
              <a:buFont typeface="Arial"/>
              <a:buChar char="•"/>
            </a:pPr>
            <a:r>
              <a:rPr lang="en-US" sz="1800" dirty="0">
                <a:latin typeface="Times New Roman" panose="02020603050405020304" pitchFamily="18" charset="0"/>
                <a:ea typeface="Gill Sans"/>
                <a:cs typeface="Times New Roman" panose="02020603050405020304" pitchFamily="18" charset="0"/>
                <a:sym typeface="Gill Sans"/>
              </a:rPr>
              <a:t>Usage of “</a:t>
            </a:r>
            <a:r>
              <a:rPr lang="en-US" sz="1800" dirty="0" err="1">
                <a:latin typeface="Times New Roman" panose="02020603050405020304" pitchFamily="18" charset="0"/>
                <a:ea typeface="Gill Sans"/>
                <a:cs typeface="Times New Roman" panose="02020603050405020304" pitchFamily="18" charset="0"/>
                <a:sym typeface="Gill Sans"/>
              </a:rPr>
              <a:t>utilspie</a:t>
            </a:r>
            <a:r>
              <a:rPr lang="en-US" sz="1800" dirty="0">
                <a:latin typeface="Times New Roman" panose="02020603050405020304" pitchFamily="18" charset="0"/>
                <a:ea typeface="Gill Sans"/>
                <a:cs typeface="Times New Roman" panose="02020603050405020304" pitchFamily="18" charset="0"/>
                <a:sym typeface="Gill Sans"/>
              </a:rPr>
              <a:t>” library(</a:t>
            </a:r>
            <a:r>
              <a:rPr lang="en-US" sz="1800" dirty="0" err="1">
                <a:latin typeface="Times New Roman" panose="02020603050405020304" pitchFamily="18" charset="0"/>
                <a:ea typeface="Gill Sans"/>
                <a:cs typeface="Times New Roman" panose="02020603050405020304" pitchFamily="18" charset="0"/>
                <a:sym typeface="Gill Sans"/>
              </a:rPr>
              <a:t>iterutlis</a:t>
            </a:r>
            <a:r>
              <a:rPr lang="en-US" sz="1800" dirty="0">
                <a:latin typeface="Times New Roman" panose="02020603050405020304" pitchFamily="18" charset="0"/>
                <a:ea typeface="Gill Sans"/>
                <a:cs typeface="Times New Roman" panose="02020603050405020304" pitchFamily="18" charset="0"/>
                <a:sym typeface="Gill Sans"/>
              </a:rPr>
              <a:t> package) for data parsing </a:t>
            </a:r>
          </a:p>
          <a:p>
            <a:pPr marL="457200" lvl="0" indent="-355600" algn="just">
              <a:lnSpc>
                <a:spcPct val="115000"/>
              </a:lnSpc>
              <a:spcBef>
                <a:spcPts val="1200"/>
              </a:spcBef>
              <a:buClr>
                <a:schemeClr val="accent1"/>
              </a:buClr>
              <a:buSzPts val="2000"/>
              <a:buFont typeface="Arial"/>
              <a:buChar char="•"/>
            </a:pP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Utilspie</a:t>
            </a:r>
            <a:r>
              <a:rPr lang="en-US" sz="1800" dirty="0">
                <a:latin typeface="Times New Roman" panose="02020603050405020304" pitchFamily="18" charset="0"/>
                <a:cs typeface="Times New Roman" panose="02020603050405020304" pitchFamily="18" charset="0"/>
              </a:rPr>
              <a:t>” is a Python library that offers a sensible, human-friendly utilities which do not come along with Python installation</a:t>
            </a:r>
          </a:p>
          <a:p>
            <a:pPr marL="457200" indent="-355600" algn="just">
              <a:lnSpc>
                <a:spcPct val="115000"/>
              </a:lnSpc>
              <a:spcBef>
                <a:spcPts val="1200"/>
              </a:spcBef>
              <a:buClr>
                <a:schemeClr val="accent1"/>
              </a:buClr>
              <a:buSzPts val="2000"/>
              <a:buFont typeface="Arial"/>
              <a:buChar char="•"/>
            </a:pPr>
            <a:r>
              <a:rPr lang="en-US" sz="1800" dirty="0">
                <a:latin typeface="Times New Roman" panose="02020603050405020304" pitchFamily="18" charset="0"/>
                <a:cs typeface="Times New Roman" panose="02020603050405020304" pitchFamily="18" charset="0"/>
              </a:rPr>
              <a:t>Text parsing is done because, we need to deal with a huge data. If not done, the current IDE will get affected with regular RAM-size available in the system. In order to avoid this issue we are parsing the data into chunks, so that it will work smoothly.</a:t>
            </a:r>
            <a:endParaRPr lang="en-US" sz="1800" dirty="0">
              <a:latin typeface="Times New Roman" panose="02020603050405020304" pitchFamily="18" charset="0"/>
              <a:ea typeface="Gill Sans"/>
              <a:cs typeface="Times New Roman" panose="02020603050405020304" pitchFamily="18" charset="0"/>
              <a:sym typeface="Gill Sans"/>
            </a:endParaRPr>
          </a:p>
          <a:p>
            <a:endParaRPr lang="en-IN" sz="1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C27E76B-214B-4021-9869-F45806717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053" y="3661984"/>
            <a:ext cx="11281610" cy="2588402"/>
          </a:xfrm>
          <a:prstGeom prst="rect">
            <a:avLst/>
          </a:prstGeom>
        </p:spPr>
      </p:pic>
    </p:spTree>
    <p:extLst>
      <p:ext uri="{BB962C8B-B14F-4D97-AF65-F5344CB8AC3E}">
        <p14:creationId xmlns:p14="http://schemas.microsoft.com/office/powerpoint/2010/main" val="1756185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A908AB-C143-477D-BCE3-9F18A9BBA298}"/>
              </a:ext>
            </a:extLst>
          </p:cNvPr>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0" y="-50252"/>
            <a:ext cx="12192000" cy="6274590"/>
          </a:xfrm>
          <a:prstGeom prst="rect">
            <a:avLst/>
          </a:prstGeom>
          <a:noFill/>
        </p:spPr>
      </p:pic>
      <p:sp>
        <p:nvSpPr>
          <p:cNvPr id="3" name="Title 2">
            <a:extLst>
              <a:ext uri="{FF2B5EF4-FFF2-40B4-BE49-F238E27FC236}">
                <a16:creationId xmlns:a16="http://schemas.microsoft.com/office/drawing/2014/main" id="{E6D057BD-D5B7-4F45-9144-BDFF1DD2D920}"/>
              </a:ext>
            </a:extLst>
          </p:cNvPr>
          <p:cNvSpPr>
            <a:spLocks noGrp="1"/>
          </p:cNvSpPr>
          <p:nvPr>
            <p:ph type="title"/>
          </p:nvPr>
        </p:nvSpPr>
        <p:spPr/>
        <p:txBody>
          <a:bodyPr/>
          <a:lstStyle/>
          <a:p>
            <a:r>
              <a:rPr lang="en-US" dirty="0"/>
              <a:t> </a:t>
            </a:r>
            <a:endParaRPr lang="en-IN" dirty="0"/>
          </a:p>
        </p:txBody>
      </p:sp>
      <p:sp>
        <p:nvSpPr>
          <p:cNvPr id="16" name="Slide Number Placeholder 5">
            <a:extLst>
              <a:ext uri="{FF2B5EF4-FFF2-40B4-BE49-F238E27FC236}">
                <a16:creationId xmlns:a16="http://schemas.microsoft.com/office/drawing/2014/main" id="{684BC953-385B-4A87-9F6F-67CCC254D3A5}"/>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15</a:t>
            </a:fld>
            <a:endParaRPr lang="en-US"/>
          </a:p>
        </p:txBody>
      </p:sp>
      <p:sp>
        <p:nvSpPr>
          <p:cNvPr id="6" name="Oval 5">
            <a:extLst>
              <a:ext uri="{FF2B5EF4-FFF2-40B4-BE49-F238E27FC236}">
                <a16:creationId xmlns:a16="http://schemas.microsoft.com/office/drawing/2014/main" id="{B3EBF84A-1E31-4066-9300-9A95A2446314}"/>
              </a:ext>
            </a:extLst>
          </p:cNvPr>
          <p:cNvSpPr/>
          <p:nvPr/>
        </p:nvSpPr>
        <p:spPr>
          <a:xfrm>
            <a:off x="806825" y="941295"/>
            <a:ext cx="4607859" cy="4730636"/>
          </a:xfrm>
          <a:prstGeom prst="ellipse">
            <a:avLst/>
          </a:prstGeom>
          <a:solidFill>
            <a:schemeClr val="bg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D3CBBE9-49FA-45D2-9CA1-6DB1B5771A27}"/>
              </a:ext>
            </a:extLst>
          </p:cNvPr>
          <p:cNvSpPr txBox="1"/>
          <p:nvPr/>
        </p:nvSpPr>
        <p:spPr>
          <a:xfrm>
            <a:off x="806825" y="2029340"/>
            <a:ext cx="4805082" cy="2554545"/>
          </a:xfrm>
          <a:prstGeom prst="rect">
            <a:avLst/>
          </a:prstGeom>
          <a:noFill/>
        </p:spPr>
        <p:txBody>
          <a:bodyPr wrap="square" rtlCol="0">
            <a:spAutoFit/>
          </a:bodyPr>
          <a:lstStyle/>
          <a:p>
            <a:pPr algn="ctr"/>
            <a:r>
              <a:rPr lang="en-IN" sz="8000" b="1" dirty="0">
                <a:solidFill>
                  <a:srgbClr val="C00000"/>
                </a:solidFill>
                <a:effectLst>
                  <a:outerShdw blurRad="50800" dist="38100" dir="18900000" algn="bl" rotWithShape="0">
                    <a:prstClr val="black">
                      <a:alpha val="40000"/>
                    </a:prstClr>
                  </a:outerShdw>
                </a:effectLst>
              </a:rPr>
              <a:t>Model Building</a:t>
            </a:r>
          </a:p>
        </p:txBody>
      </p:sp>
      <p:pic>
        <p:nvPicPr>
          <p:cNvPr id="11" name="Picture 10">
            <a:extLst>
              <a:ext uri="{FF2B5EF4-FFF2-40B4-BE49-F238E27FC236}">
                <a16:creationId xmlns:a16="http://schemas.microsoft.com/office/drawing/2014/main" id="{C6ED2035-DB50-4893-BC02-3C2CD186FBA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126705" y="1441471"/>
            <a:ext cx="3810000" cy="3810000"/>
          </a:xfrm>
          <a:prstGeom prst="rect">
            <a:avLst/>
          </a:prstGeom>
        </p:spPr>
      </p:pic>
    </p:spTree>
    <p:extLst>
      <p:ext uri="{BB962C8B-B14F-4D97-AF65-F5344CB8AC3E}">
        <p14:creationId xmlns:p14="http://schemas.microsoft.com/office/powerpoint/2010/main" val="185511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50000">
              <a:schemeClr val="accent4">
                <a:lumMod val="40000"/>
                <a:lumOff val="60000"/>
              </a:schemeClr>
            </a:gs>
            <a:gs pos="100000">
              <a:srgbClr val="FFC000"/>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4599" y="122130"/>
            <a:ext cx="9905999" cy="1235673"/>
          </a:xfrm>
        </p:spPr>
        <p:txBody>
          <a:bodyPr/>
          <a:lstStyle/>
          <a:p>
            <a:r>
              <a:rPr lang="en-IN" b="1" dirty="0"/>
              <a:t>Introduction to NER</a:t>
            </a:r>
          </a:p>
        </p:txBody>
      </p:sp>
      <p:sp>
        <p:nvSpPr>
          <p:cNvPr id="3" name="Content Placeholder 2"/>
          <p:cNvSpPr>
            <a:spLocks noGrp="1"/>
          </p:cNvSpPr>
          <p:nvPr>
            <p:ph idx="1"/>
          </p:nvPr>
        </p:nvSpPr>
        <p:spPr>
          <a:xfrm>
            <a:off x="372862" y="1357803"/>
            <a:ext cx="11017188" cy="3606083"/>
          </a:xfrm>
        </p:spPr>
        <p:txBody>
          <a:bodyPr>
            <a:normAutofit/>
          </a:bodyPr>
          <a:lstStyle/>
          <a:p>
            <a:pPr marL="457200" lvl="0" indent="-355600" algn="just">
              <a:lnSpc>
                <a:spcPct val="115000"/>
              </a:lnSpc>
              <a:spcBef>
                <a:spcPts val="1200"/>
              </a:spcBef>
              <a:buClr>
                <a:schemeClr val="accent1"/>
              </a:buClr>
              <a:buSzPts val="2000"/>
              <a:buFont typeface="Arial"/>
              <a:buChar char="•"/>
            </a:pPr>
            <a:r>
              <a:rPr lang="en-US" sz="1900" dirty="0">
                <a:latin typeface="Times New Roman" panose="02020603050405020304" pitchFamily="18" charset="0"/>
                <a:cs typeface="Times New Roman" panose="02020603050405020304" pitchFamily="18" charset="0"/>
              </a:rPr>
              <a:t>The Named Entity Recognition models built using deep learning techniques extract entities from text sentences by not only identifying the keywords but also by leveraging the context of the entity in the sentence.</a:t>
            </a:r>
          </a:p>
          <a:p>
            <a:pPr marL="457200" lvl="0" indent="-355600" algn="just">
              <a:lnSpc>
                <a:spcPct val="115000"/>
              </a:lnSpc>
              <a:spcBef>
                <a:spcPts val="1200"/>
              </a:spcBef>
              <a:buClr>
                <a:schemeClr val="accent1"/>
              </a:buClr>
              <a:buSzPts val="2000"/>
              <a:buFont typeface="Arial"/>
              <a:buChar char="•"/>
            </a:pPr>
            <a:r>
              <a:rPr lang="en-US" sz="1900" dirty="0">
                <a:latin typeface="Times New Roman" panose="02020603050405020304" pitchFamily="18" charset="0"/>
                <a:cs typeface="Times New Roman" panose="02020603050405020304" pitchFamily="18" charset="0"/>
              </a:rPr>
              <a:t>One of the key challenges in training NLP-based models is the availability of reasonable-sized, high-quality annotated datasets. Further, in a typical industrial setting, the relative difficulty in garnering (gather or collect something, especially information or approval) significant time from domain experts and the lack of tools and techniques for effective annotation, along with the ability to review such annotations to minimize human errors, affects research and benchmarking of new learning techniques and algorithms.</a:t>
            </a:r>
          </a:p>
          <a:p>
            <a:endParaRPr lang="en-IN" sz="19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53" y="4438843"/>
            <a:ext cx="10493405" cy="1485196"/>
          </a:xfrm>
          <a:prstGeom prst="rect">
            <a:avLst/>
          </a:prstGeom>
        </p:spPr>
      </p:pic>
    </p:spTree>
    <p:extLst>
      <p:ext uri="{BB962C8B-B14F-4D97-AF65-F5344CB8AC3E}">
        <p14:creationId xmlns:p14="http://schemas.microsoft.com/office/powerpoint/2010/main" val="2124737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807" y="226632"/>
            <a:ext cx="9905998" cy="1478570"/>
          </a:xfrm>
        </p:spPr>
        <p:txBody>
          <a:bodyPr/>
          <a:lstStyle/>
          <a:p>
            <a:endParaRPr lang="en-IN" b="1" dirty="0">
              <a:solidFill>
                <a:srgbClr val="C00000"/>
              </a:solidFill>
              <a:latin typeface="Gill Sans" panose="020B0604020202020204" charset="0"/>
            </a:endParaRPr>
          </a:p>
        </p:txBody>
      </p:sp>
      <p:pic>
        <p:nvPicPr>
          <p:cNvPr id="4" name="Picture 3">
            <a:extLst>
              <a:ext uri="{FF2B5EF4-FFF2-40B4-BE49-F238E27FC236}">
                <a16:creationId xmlns:a16="http://schemas.microsoft.com/office/drawing/2014/main" id="{16395A72-AD5E-4CD6-A463-F83B04AF46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56766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D004C2-DD9F-4F8C-BF0D-0935AF6AB0CA}"/>
              </a:ext>
            </a:extLst>
          </p:cNvPr>
          <p:cNvSpPr txBox="1"/>
          <p:nvPr/>
        </p:nvSpPr>
        <p:spPr>
          <a:xfrm>
            <a:off x="173753" y="1216599"/>
            <a:ext cx="11697406" cy="5132687"/>
          </a:xfrm>
          <a:prstGeom prst="rect">
            <a:avLst/>
          </a:prstGeom>
        </p:spPr>
        <p:txBody>
          <a:bodyPr vert="horz" wrap="square" lIns="0" tIns="0" rIns="0" bIns="0" rtlCol="0">
            <a:spAutoFit/>
          </a:bodyPr>
          <a:lstStyle>
            <a:defPPr>
              <a:defRPr lang="en-US"/>
            </a:defPPr>
            <a:lvl1pPr marL="285750" indent="-285750">
              <a:lnSpc>
                <a:spcPct val="90000"/>
              </a:lnSpc>
              <a:spcAft>
                <a:spcPts val="600"/>
              </a:spcAft>
              <a:buFont typeface="Arial" panose="020B0604020202020204" pitchFamily="34" charset="0"/>
              <a:buChar char="•"/>
              <a:defRPr sz="1600" b="0"/>
            </a:lvl1pPr>
          </a:lstStyle>
          <a:p>
            <a:pPr marL="0" indent="0">
              <a:buNone/>
            </a:pPr>
            <a:r>
              <a:rPr lang="en-IN" sz="2800" dirty="0">
                <a:latin typeface="Times New Roman" panose="02020603050405020304" pitchFamily="18" charset="0"/>
                <a:cs typeface="Times New Roman" panose="02020603050405020304" pitchFamily="18" charset="0"/>
              </a:rPr>
              <a:t>Model Building using Pre-trained Models</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b="1" i="0" dirty="0">
                <a:effectLst/>
                <a:latin typeface="Times New Roman" panose="02020603050405020304" pitchFamily="18" charset="0"/>
                <a:cs typeface="Times New Roman" panose="02020603050405020304" pitchFamily="18" charset="0"/>
              </a:rPr>
              <a:t>Data Sources: </a:t>
            </a:r>
          </a:p>
          <a:p>
            <a:pPr marL="0" indent="0">
              <a:buNone/>
            </a:pPr>
            <a:endParaRPr lang="en-IN" sz="2000" b="1" i="0" dirty="0">
              <a:effectLst/>
              <a:latin typeface="Times New Roman" panose="02020603050405020304" pitchFamily="18" charset="0"/>
              <a:cs typeface="Times New Roman" panose="02020603050405020304" pitchFamily="18" charset="0"/>
            </a:endParaRPr>
          </a:p>
          <a:p>
            <a:pPr marL="0" indent="0" algn="l">
              <a:buNone/>
            </a:pPr>
            <a:r>
              <a:rPr lang="en-IN" sz="2000" b="0" i="0" dirty="0">
                <a:effectLst/>
                <a:latin typeface="Times New Roman" panose="02020603050405020304" pitchFamily="18" charset="0"/>
                <a:cs typeface="Times New Roman" panose="02020603050405020304" pitchFamily="18" charset="0"/>
              </a:rPr>
              <a:t>The Data used for </a:t>
            </a:r>
            <a:r>
              <a:rPr lang="en-IN" sz="2000" dirty="0">
                <a:latin typeface="Times New Roman" panose="02020603050405020304" pitchFamily="18" charset="0"/>
                <a:cs typeface="Times New Roman" panose="02020603050405020304" pitchFamily="18" charset="0"/>
              </a:rPr>
              <a:t>testing and classifying was collected from the Client. However, w</a:t>
            </a:r>
            <a:r>
              <a:rPr lang="en-IN" sz="2000" b="0" i="0" dirty="0">
                <a:effectLst/>
                <a:latin typeface="Times New Roman" panose="02020603050405020304" pitchFamily="18" charset="0"/>
                <a:cs typeface="Times New Roman" panose="02020603050405020304" pitchFamily="18" charset="0"/>
              </a:rPr>
              <a:t>e used </a:t>
            </a:r>
            <a:r>
              <a:rPr lang="en-IN" sz="2000" dirty="0">
                <a:latin typeface="Times New Roman" panose="02020603050405020304" pitchFamily="18" charset="0"/>
                <a:cs typeface="Times New Roman" panose="02020603050405020304" pitchFamily="18" charset="0"/>
              </a:rPr>
              <a:t>four</a:t>
            </a:r>
            <a:r>
              <a:rPr lang="en-IN" sz="2000" b="0" i="0" dirty="0">
                <a:effectLst/>
                <a:latin typeface="Times New Roman" panose="02020603050405020304" pitchFamily="18" charset="0"/>
                <a:cs typeface="Times New Roman" panose="02020603050405020304" pitchFamily="18" charset="0"/>
              </a:rPr>
              <a:t> kinds of corpora to train and test the NER models, where each contained manual annotations for one or more entity types. The corpora were the National Centre for Biotechnology Information (NCBI) disease corpus for disease names, corpus for gene names and this was chosen to deactivate as the requirement was on other entities, and the </a:t>
            </a:r>
            <a:r>
              <a:rPr lang="en-IN" sz="2000" b="0" i="0" dirty="0" err="1">
                <a:effectLst/>
                <a:latin typeface="Times New Roman" panose="02020603050405020304" pitchFamily="18" charset="0"/>
                <a:cs typeface="Times New Roman" panose="02020603050405020304" pitchFamily="18" charset="0"/>
              </a:rPr>
              <a:t>BioCreative</a:t>
            </a:r>
            <a:r>
              <a:rPr lang="en-IN" sz="2000" b="0" i="0" dirty="0">
                <a:effectLst/>
                <a:latin typeface="Times New Roman" panose="02020603050405020304" pitchFamily="18" charset="0"/>
                <a:cs typeface="Times New Roman" panose="02020603050405020304" pitchFamily="18" charset="0"/>
              </a:rPr>
              <a:t> V Chemicals Disease Relationship (CDR) corpus for both disease and chemical names. The corpora consist of a training set, a development set, and a test set, which were respectively used to construct the models, determine the optimal parameters for models, and evaluate the models.</a:t>
            </a:r>
          </a:p>
          <a:p>
            <a:pPr marL="0" marR="0" indent="0">
              <a:lnSpc>
                <a:spcPct val="107000"/>
              </a:lnSpc>
              <a:spcBef>
                <a:spcPts val="0"/>
              </a:spcBef>
              <a:spcAft>
                <a:spcPts val="80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lvl="1"/>
            <a:endParaRPr lang="en-US" sz="2200" dirty="0"/>
          </a:p>
          <a:p>
            <a:endParaRPr lang="en-US" sz="2000" dirty="0"/>
          </a:p>
        </p:txBody>
      </p:sp>
      <p:sp>
        <p:nvSpPr>
          <p:cNvPr id="3" name="Title 2">
            <a:extLst>
              <a:ext uri="{FF2B5EF4-FFF2-40B4-BE49-F238E27FC236}">
                <a16:creationId xmlns:a16="http://schemas.microsoft.com/office/drawing/2014/main" id="{7E3583E2-EFCC-4D27-840D-1FF561A9387D}"/>
              </a:ext>
            </a:extLst>
          </p:cNvPr>
          <p:cNvSpPr>
            <a:spLocks noGrp="1"/>
          </p:cNvSpPr>
          <p:nvPr>
            <p:ph type="title"/>
          </p:nvPr>
        </p:nvSpPr>
        <p:spPr>
          <a:xfrm>
            <a:off x="173753" y="153845"/>
            <a:ext cx="10442111" cy="590931"/>
          </a:xfrm>
        </p:spPr>
        <p:txBody>
          <a:bodyPr vert="horz" wrap="square" lIns="91440" tIns="45720" rIns="91440" bIns="45720" rtlCol="0" anchor="ctr">
            <a:spAutoFit/>
          </a:bodyPr>
          <a:lstStyle/>
          <a:p>
            <a:r>
              <a:rPr lang="en-US" sz="3600" dirty="0"/>
              <a:t>Model Building</a:t>
            </a:r>
          </a:p>
        </p:txBody>
      </p:sp>
      <p:sp>
        <p:nvSpPr>
          <p:cNvPr id="12" name="Slide Number Placeholder 5">
            <a:extLst>
              <a:ext uri="{FF2B5EF4-FFF2-40B4-BE49-F238E27FC236}">
                <a16:creationId xmlns:a16="http://schemas.microsoft.com/office/drawing/2014/main" id="{95467BA3-8957-4574-8D3E-47B75AC2B848}"/>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18</a:t>
            </a:fld>
            <a:endParaRPr lang="en-US"/>
          </a:p>
        </p:txBody>
      </p:sp>
    </p:spTree>
    <p:extLst>
      <p:ext uri="{BB962C8B-B14F-4D97-AF65-F5344CB8AC3E}">
        <p14:creationId xmlns:p14="http://schemas.microsoft.com/office/powerpoint/2010/main" val="400142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80601" y="807868"/>
            <a:ext cx="9905999" cy="4625266"/>
          </a:xfrm>
        </p:spPr>
        <p:txBody>
          <a:bodyPr>
            <a:noAutofit/>
          </a:bodyPr>
          <a:lstStyle/>
          <a:p>
            <a:pPr marL="101600" lvl="0" indent="0">
              <a:lnSpc>
                <a:spcPct val="115000"/>
              </a:lnSpc>
              <a:spcBef>
                <a:spcPts val="1200"/>
              </a:spcBef>
              <a:buClr>
                <a:schemeClr val="accent1"/>
              </a:buClr>
              <a:buSzPts val="2000"/>
              <a:buNone/>
            </a:pPr>
            <a:r>
              <a:rPr lang="en-IN" sz="2000" b="1" dirty="0">
                <a:latin typeface="Times New Roman" panose="02020603050405020304" pitchFamily="18" charset="0"/>
                <a:cs typeface="Times New Roman" panose="02020603050405020304" pitchFamily="18" charset="0"/>
              </a:rPr>
              <a:t>PRE-TRAINED MODELS:</a:t>
            </a:r>
            <a:br>
              <a:rPr lang="en-IN" sz="2000" b="1" dirty="0">
                <a:latin typeface="Times New Roman" panose="02020603050405020304" pitchFamily="18"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a:p>
            <a:pPr marL="457200" lvl="0" indent="-355600" algn="just">
              <a:lnSpc>
                <a:spcPct val="115000"/>
              </a:lnSpc>
              <a:spcBef>
                <a:spcPts val="1200"/>
              </a:spcBef>
              <a:buClr>
                <a:schemeClr val="accent1"/>
              </a:buClr>
              <a:buSzPts val="2000"/>
              <a:buFont typeface="Arial"/>
              <a:buChar char="•"/>
            </a:pPr>
            <a:r>
              <a:rPr lang="en-US" sz="2000" b="1" dirty="0">
                <a:latin typeface="Times New Roman" panose="02020603050405020304" pitchFamily="18" charset="0"/>
                <a:cs typeface="Times New Roman" panose="02020603050405020304" pitchFamily="18" charset="0"/>
              </a:rPr>
              <a:t>Pre-trained models</a:t>
            </a:r>
            <a:r>
              <a:rPr lang="en-US" sz="2000" dirty="0">
                <a:latin typeface="Times New Roman" panose="02020603050405020304" pitchFamily="18" charset="0"/>
                <a:cs typeface="Times New Roman" panose="02020603050405020304" pitchFamily="18" charset="0"/>
              </a:rPr>
              <a:t> are created by researchers to solve a domain specific problem. Instead of building a </a:t>
            </a:r>
            <a:r>
              <a:rPr lang="en-US" sz="2000" b="1" dirty="0">
                <a:latin typeface="Times New Roman" panose="02020603050405020304" pitchFamily="18" charset="0"/>
                <a:cs typeface="Times New Roman" panose="02020603050405020304" pitchFamily="18" charset="0"/>
              </a:rPr>
              <a:t>model</a:t>
            </a:r>
            <a:r>
              <a:rPr lang="en-US" sz="2000" dirty="0">
                <a:latin typeface="Times New Roman" panose="02020603050405020304" pitchFamily="18" charset="0"/>
                <a:cs typeface="Times New Roman" panose="02020603050405020304" pitchFamily="18" charset="0"/>
              </a:rPr>
              <a:t> from scratch to solve a similar problem</a:t>
            </a:r>
          </a:p>
          <a:p>
            <a:pPr marL="457200" lvl="0" indent="-355600" algn="just">
              <a:lnSpc>
                <a:spcPct val="115000"/>
              </a:lnSpc>
              <a:spcBef>
                <a:spcPts val="1200"/>
              </a:spcBef>
              <a:buClr>
                <a:schemeClr val="accent1"/>
              </a:buClr>
              <a:buSzPts val="2000"/>
              <a:buFont typeface="Arial"/>
              <a:buChar char="•"/>
            </a:pPr>
            <a:endParaRPr lang="en-US" sz="2000" dirty="0">
              <a:latin typeface="Times New Roman" panose="02020603050405020304" pitchFamily="18" charset="0"/>
              <a:cs typeface="Times New Roman" panose="02020603050405020304" pitchFamily="18" charset="0"/>
            </a:endParaRPr>
          </a:p>
          <a:p>
            <a:pPr marL="457200" lvl="0" indent="-355600" algn="just">
              <a:lnSpc>
                <a:spcPct val="115000"/>
              </a:lnSpc>
              <a:spcBef>
                <a:spcPts val="1200"/>
              </a:spcBef>
              <a:buClr>
                <a:schemeClr val="accent1"/>
              </a:buClr>
              <a:buSzPts val="2000"/>
              <a:buFont typeface="Arial"/>
              <a:buChar char="•"/>
            </a:pPr>
            <a:r>
              <a:rPr lang="en-US" sz="2000" dirty="0">
                <a:latin typeface="Times New Roman" panose="02020603050405020304" pitchFamily="18" charset="0"/>
                <a:cs typeface="Times New Roman" panose="02020603050405020304" pitchFamily="18" charset="0"/>
              </a:rPr>
              <a:t>The automatic extraction of meaningful relations from biomedical literature is crucial in various biomedical applications. </a:t>
            </a:r>
          </a:p>
          <a:p>
            <a:pPr marL="457200" lvl="0" indent="-355600" algn="just">
              <a:lnSpc>
                <a:spcPct val="115000"/>
              </a:lnSpc>
              <a:spcBef>
                <a:spcPts val="1200"/>
              </a:spcBef>
              <a:buClr>
                <a:schemeClr val="accent1"/>
              </a:buClr>
              <a:buSzPts val="2000"/>
              <a:buFont typeface="Arial"/>
              <a:buChar char="•"/>
            </a:pPr>
            <a:endParaRPr lang="en-US" sz="2000" dirty="0">
              <a:latin typeface="Times New Roman" panose="02020603050405020304" pitchFamily="18" charset="0"/>
              <a:cs typeface="Times New Roman" panose="02020603050405020304" pitchFamily="18" charset="0"/>
            </a:endParaRPr>
          </a:p>
          <a:p>
            <a:pPr marL="457200" lvl="0" indent="-355600" algn="just">
              <a:lnSpc>
                <a:spcPct val="115000"/>
              </a:lnSpc>
              <a:spcBef>
                <a:spcPts val="1200"/>
              </a:spcBef>
              <a:buClr>
                <a:schemeClr val="accent1"/>
              </a:buClr>
              <a:buSzPts val="2000"/>
              <a:buFont typeface="Arial"/>
              <a:buChar char="•"/>
            </a:pPr>
            <a:r>
              <a:rPr lang="en-US" sz="2000" dirty="0">
                <a:latin typeface="Times New Roman" panose="02020603050405020304" pitchFamily="18" charset="0"/>
                <a:cs typeface="Times New Roman" panose="02020603050405020304" pitchFamily="18" charset="0"/>
              </a:rPr>
              <a:t>We propose a pre-trained model technique to improve these approaches without additional time-consuming.</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958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80A7BA-2094-4E92-A8A7-26016244F871}"/>
              </a:ext>
            </a:extLst>
          </p:cNvPr>
          <p:cNvSpPr>
            <a:spLocks noGrp="1"/>
          </p:cNvSpPr>
          <p:nvPr>
            <p:ph type="sldNum" sz="quarter" idx="12"/>
          </p:nvPr>
        </p:nvSpPr>
        <p:spPr/>
        <p:txBody>
          <a:bodyPr/>
          <a:lstStyle/>
          <a:p>
            <a:fld id="{C000C972-01EB-4384-8FDE-EFE378D97B1B}" type="slidenum">
              <a:rPr lang="en-IN" smtClean="0"/>
              <a:t>2</a:t>
            </a:fld>
            <a:endParaRPr lang="en-IN" dirty="0"/>
          </a:p>
        </p:txBody>
      </p:sp>
      <p:pic>
        <p:nvPicPr>
          <p:cNvPr id="6" name="Picture 5" descr="A picture containing drawing&#10;&#10;Description automatically generated">
            <a:extLst>
              <a:ext uri="{FF2B5EF4-FFF2-40B4-BE49-F238E27FC236}">
                <a16:creationId xmlns:a16="http://schemas.microsoft.com/office/drawing/2014/main" id="{A6BDAD9D-5162-4A1D-8A55-A1F0B2914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0689" y="-34255"/>
            <a:ext cx="2718854" cy="1238638"/>
          </a:xfrm>
          <a:prstGeom prst="rect">
            <a:avLst/>
          </a:prstGeom>
        </p:spPr>
      </p:pic>
      <p:pic>
        <p:nvPicPr>
          <p:cNvPr id="5" name="Picture Placeholder 12"/>
          <p:cNvPicPr>
            <a:picLocks noChangeAspect="1"/>
          </p:cNvPicPr>
          <p:nvPr/>
        </p:nvPicPr>
        <p:blipFill>
          <a:blip r:embed="rId3" cstate="print">
            <a:extLst>
              <a:ext uri="{28A0092B-C50C-407E-A947-70E740481C1C}">
                <a14:useLocalDpi xmlns:a14="http://schemas.microsoft.com/office/drawing/2010/main" val="0"/>
              </a:ext>
            </a:extLst>
          </a:blip>
          <a:srcRect t="13150" b="13150"/>
          <a:stretch>
            <a:fillRect/>
          </a:stretch>
        </p:blipFill>
        <p:spPr>
          <a:xfrm>
            <a:off x="28877" y="118944"/>
            <a:ext cx="2311400" cy="2143125"/>
          </a:xfrm>
          <a:prstGeom prst="rect">
            <a:avLst/>
          </a:prstGeom>
        </p:spPr>
      </p:pic>
      <p:sp>
        <p:nvSpPr>
          <p:cNvPr id="3" name="Rectangle 2"/>
          <p:cNvSpPr/>
          <p:nvPr/>
        </p:nvSpPr>
        <p:spPr>
          <a:xfrm>
            <a:off x="156754" y="2359299"/>
            <a:ext cx="2725783" cy="885371"/>
          </a:xfrm>
          <a:prstGeom prst="rect">
            <a:avLst/>
          </a:prstGeom>
        </p:spPr>
        <p:txBody>
          <a:bodyPr wrap="square">
            <a:spAutoFit/>
          </a:bodyPr>
          <a:lstStyle/>
          <a:p>
            <a:pPr lvl="0" algn="ctr">
              <a:lnSpc>
                <a:spcPct val="120000"/>
              </a:lnSpc>
              <a:spcBef>
                <a:spcPts val="1000"/>
              </a:spcBef>
              <a:buClr>
                <a:srgbClr val="000000"/>
              </a:buClr>
              <a:buSzPts val="1600"/>
            </a:pPr>
            <a:r>
              <a:rPr lang="en-US" b="1" dirty="0" err="1">
                <a:solidFill>
                  <a:schemeClr val="tx1">
                    <a:lumMod val="95000"/>
                    <a:lumOff val="5000"/>
                  </a:schemeClr>
                </a:solidFill>
                <a:latin typeface="Gill Sans"/>
                <a:ea typeface="Gill Sans"/>
                <a:cs typeface="Gill Sans"/>
                <a:sym typeface="Gill Sans"/>
              </a:rPr>
              <a:t>Veerender</a:t>
            </a:r>
            <a:endParaRPr lang="en-US" b="1" dirty="0">
              <a:solidFill>
                <a:schemeClr val="tx1">
                  <a:lumMod val="95000"/>
                  <a:lumOff val="5000"/>
                </a:schemeClr>
              </a:solidFill>
              <a:latin typeface="Gill Sans"/>
              <a:ea typeface="Gill Sans"/>
              <a:cs typeface="Gill Sans"/>
              <a:sym typeface="Gill Sans"/>
            </a:endParaRPr>
          </a:p>
          <a:p>
            <a:pPr lvl="0" algn="ctr">
              <a:lnSpc>
                <a:spcPct val="120000"/>
              </a:lnSpc>
              <a:spcBef>
                <a:spcPts val="1000"/>
              </a:spcBef>
              <a:buClr>
                <a:srgbClr val="000000"/>
              </a:buClr>
              <a:buSzPts val="1600"/>
            </a:pPr>
            <a:endParaRPr lang="en-US" dirty="0">
              <a:solidFill>
                <a:schemeClr val="tx1">
                  <a:lumMod val="95000"/>
                  <a:lumOff val="5000"/>
                </a:schemeClr>
              </a:solidFill>
              <a:sym typeface="Arial"/>
            </a:endParaRPr>
          </a:p>
        </p:txBody>
      </p:sp>
      <p:sp>
        <p:nvSpPr>
          <p:cNvPr id="7" name="Google Shape;156;p24">
            <a:extLst>
              <a:ext uri="{FF2B5EF4-FFF2-40B4-BE49-F238E27FC236}">
                <a16:creationId xmlns:a16="http://schemas.microsoft.com/office/drawing/2014/main" id="{60BDB266-4730-4865-A65C-4D15B7C937CD}"/>
              </a:ext>
            </a:extLst>
          </p:cNvPr>
          <p:cNvSpPr txBox="1"/>
          <p:nvPr/>
        </p:nvSpPr>
        <p:spPr>
          <a:xfrm>
            <a:off x="18229" y="2155540"/>
            <a:ext cx="2145222" cy="611352"/>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endParaRPr b="0" i="0" u="none" strike="noStrike" cap="none" dirty="0">
              <a:solidFill>
                <a:schemeClr val="tx1">
                  <a:lumMod val="95000"/>
                  <a:lumOff val="5000"/>
                </a:schemeClr>
              </a:solidFill>
              <a:sym typeface="Arial"/>
            </a:endParaRPr>
          </a:p>
        </p:txBody>
      </p:sp>
      <p:sp>
        <p:nvSpPr>
          <p:cNvPr id="8" name="Google Shape;158;p24">
            <a:extLst>
              <a:ext uri="{FF2B5EF4-FFF2-40B4-BE49-F238E27FC236}">
                <a16:creationId xmlns:a16="http://schemas.microsoft.com/office/drawing/2014/main" id="{63AAC820-4EB7-4D4F-B004-A66ED697362C}"/>
              </a:ext>
            </a:extLst>
          </p:cNvPr>
          <p:cNvSpPr txBox="1"/>
          <p:nvPr/>
        </p:nvSpPr>
        <p:spPr>
          <a:xfrm>
            <a:off x="2560874" y="2556841"/>
            <a:ext cx="2079747" cy="802754"/>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IN" sz="1200" b="0" i="0" u="none" strike="noStrike" cap="none" dirty="0" smtClean="0">
                <a:solidFill>
                  <a:srgbClr val="000000"/>
                </a:solidFill>
                <a:latin typeface="Arial"/>
                <a:ea typeface="Arial"/>
                <a:cs typeface="Arial"/>
                <a:sym typeface="Arial"/>
                <a:hlinkClick r:id="rId4"/>
              </a:rPr>
              <a:t>https://www.linkedin.com/in/sai-srivathsa-28288a165/</a:t>
            </a:r>
            <a:endParaRPr sz="1200" b="0" i="0" u="none" strike="noStrike" cap="none" dirty="0">
              <a:solidFill>
                <a:srgbClr val="000000"/>
              </a:solidFill>
              <a:latin typeface="Arial"/>
              <a:ea typeface="Arial"/>
              <a:cs typeface="Arial"/>
              <a:sym typeface="Arial"/>
            </a:endParaRPr>
          </a:p>
        </p:txBody>
      </p:sp>
      <p:sp>
        <p:nvSpPr>
          <p:cNvPr id="9" name="Google Shape;153;p24">
            <a:extLst>
              <a:ext uri="{FF2B5EF4-FFF2-40B4-BE49-F238E27FC236}">
                <a16:creationId xmlns:a16="http://schemas.microsoft.com/office/drawing/2014/main" id="{20F00E1F-F785-4ED2-AF8B-CB7E5AABDFE4}"/>
              </a:ext>
            </a:extLst>
          </p:cNvPr>
          <p:cNvSpPr txBox="1"/>
          <p:nvPr/>
        </p:nvSpPr>
        <p:spPr>
          <a:xfrm>
            <a:off x="5281514" y="2231240"/>
            <a:ext cx="1521146" cy="455948"/>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IN" sz="1400" b="1" i="0" u="none" strike="noStrike" cap="none" dirty="0" smtClean="0">
                <a:latin typeface="Arial"/>
                <a:ea typeface="Arial"/>
                <a:cs typeface="Arial"/>
                <a:sym typeface="Arial"/>
              </a:rPr>
              <a:t>MANOHAR </a:t>
            </a:r>
            <a:endParaRPr sz="1400" b="1" i="0" u="none" strike="noStrike" cap="none" dirty="0">
              <a:latin typeface="Arial"/>
              <a:ea typeface="Arial"/>
              <a:cs typeface="Arial"/>
              <a:sym typeface="Arial"/>
            </a:endParaRPr>
          </a:p>
        </p:txBody>
      </p:sp>
      <p:sp>
        <p:nvSpPr>
          <p:cNvPr id="10" name="Google Shape;157;p24">
            <a:extLst>
              <a:ext uri="{FF2B5EF4-FFF2-40B4-BE49-F238E27FC236}">
                <a16:creationId xmlns:a16="http://schemas.microsoft.com/office/drawing/2014/main" id="{3B82E4C0-EDF4-4566-A8E0-52A4AD40B687}"/>
              </a:ext>
            </a:extLst>
          </p:cNvPr>
          <p:cNvSpPr txBox="1"/>
          <p:nvPr/>
        </p:nvSpPr>
        <p:spPr>
          <a:xfrm>
            <a:off x="7827660" y="2148595"/>
            <a:ext cx="1236600"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US" sz="1600" b="1" dirty="0" err="1" smtClean="0">
                <a:latin typeface="Gill Sans"/>
                <a:ea typeface="Arial"/>
                <a:cs typeface="Arial"/>
                <a:sym typeface="Gill Sans"/>
              </a:rPr>
              <a:t>D.B.Chary</a:t>
            </a:r>
            <a:endParaRPr sz="1000" b="1" i="0" u="none" strike="noStrike" cap="none" dirty="0">
              <a:latin typeface="Arial"/>
              <a:ea typeface="Arial"/>
              <a:cs typeface="Arial"/>
              <a:sym typeface="Arial"/>
            </a:endParaRPr>
          </a:p>
        </p:txBody>
      </p:sp>
      <p:sp>
        <p:nvSpPr>
          <p:cNvPr id="11" name="Google Shape;159;p24">
            <a:extLst>
              <a:ext uri="{FF2B5EF4-FFF2-40B4-BE49-F238E27FC236}">
                <a16:creationId xmlns:a16="http://schemas.microsoft.com/office/drawing/2014/main" id="{30553AFD-3C86-451E-854C-0BF283FF7561}"/>
              </a:ext>
            </a:extLst>
          </p:cNvPr>
          <p:cNvSpPr txBox="1"/>
          <p:nvPr/>
        </p:nvSpPr>
        <p:spPr>
          <a:xfrm>
            <a:off x="9664050" y="5620886"/>
            <a:ext cx="2159276" cy="67111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IN" sz="1200" b="0" i="0" u="none" strike="noStrike" cap="none" dirty="0" smtClean="0">
                <a:solidFill>
                  <a:srgbClr val="000000"/>
                </a:solidFill>
                <a:latin typeface="Arial"/>
                <a:ea typeface="Arial"/>
                <a:cs typeface="Arial"/>
                <a:sym typeface="Arial"/>
                <a:hlinkClick r:id="rId5"/>
              </a:rPr>
              <a:t>https://www.linkedin.com/in/vauhini-v-b20b8a143/</a:t>
            </a:r>
            <a:endParaRPr sz="1200" b="0" i="0" u="none" strike="noStrike" cap="none" dirty="0">
              <a:solidFill>
                <a:srgbClr val="000000"/>
              </a:solidFill>
              <a:latin typeface="Arial"/>
              <a:ea typeface="Arial"/>
              <a:cs typeface="Arial"/>
              <a:sym typeface="Arial"/>
            </a:endParaRPr>
          </a:p>
        </p:txBody>
      </p:sp>
      <p:sp>
        <p:nvSpPr>
          <p:cNvPr id="12" name="Google Shape;151;p24">
            <a:extLst>
              <a:ext uri="{FF2B5EF4-FFF2-40B4-BE49-F238E27FC236}">
                <a16:creationId xmlns:a16="http://schemas.microsoft.com/office/drawing/2014/main" id="{D2EDC813-E8DD-47B1-8A23-24F52C4A8440}"/>
              </a:ext>
            </a:extLst>
          </p:cNvPr>
          <p:cNvSpPr txBox="1"/>
          <p:nvPr/>
        </p:nvSpPr>
        <p:spPr>
          <a:xfrm>
            <a:off x="3075021" y="5443397"/>
            <a:ext cx="1919700" cy="691564"/>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1000"/>
              </a:spcBef>
              <a:spcAft>
                <a:spcPts val="0"/>
              </a:spcAft>
              <a:buClr>
                <a:srgbClr val="000000"/>
              </a:buClr>
              <a:buSzPts val="1500"/>
              <a:buFont typeface="Arial"/>
              <a:buNone/>
            </a:pPr>
            <a:r>
              <a:rPr lang="en-IN" b="0" i="0" u="none" strike="noStrike" cap="none" dirty="0" smtClean="0">
                <a:latin typeface="Arial"/>
                <a:ea typeface="Arial"/>
                <a:cs typeface="Arial"/>
                <a:sym typeface="Arial"/>
              </a:rPr>
              <a:t>Naveen</a:t>
            </a:r>
            <a:endParaRPr b="0" i="0" u="none" strike="noStrike" cap="none" dirty="0">
              <a:latin typeface="Arial"/>
              <a:ea typeface="Arial"/>
              <a:cs typeface="Arial"/>
              <a:sym typeface="Arial"/>
            </a:endParaRPr>
          </a:p>
        </p:txBody>
      </p:sp>
      <p:sp>
        <p:nvSpPr>
          <p:cNvPr id="13" name="Google Shape;177;p24">
            <a:extLst>
              <a:ext uri="{FF2B5EF4-FFF2-40B4-BE49-F238E27FC236}">
                <a16:creationId xmlns:a16="http://schemas.microsoft.com/office/drawing/2014/main" id="{A7BC13A5-70A1-4206-AE66-6698E19219B5}"/>
              </a:ext>
            </a:extLst>
          </p:cNvPr>
          <p:cNvSpPr txBox="1"/>
          <p:nvPr/>
        </p:nvSpPr>
        <p:spPr>
          <a:xfrm>
            <a:off x="352351" y="5789179"/>
            <a:ext cx="2033989" cy="777707"/>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IN" sz="1200" b="0" i="0" u="none" strike="noStrike" cap="none" dirty="0" smtClean="0">
                <a:latin typeface="Arial"/>
                <a:ea typeface="Arial"/>
                <a:cs typeface="Arial"/>
                <a:sym typeface="Arial"/>
                <a:hlinkClick r:id="rId6"/>
              </a:rPr>
              <a:t>https://</a:t>
            </a:r>
            <a:r>
              <a:rPr lang="en-IN" sz="1200" b="0" i="0" u="none" strike="noStrike" cap="none" dirty="0" smtClean="0">
                <a:latin typeface="Arial"/>
                <a:ea typeface="Arial"/>
                <a:cs typeface="Arial"/>
                <a:sym typeface="Arial"/>
                <a:hlinkClick r:id="rId6"/>
              </a:rPr>
              <a:t>www.linkedin.com/in/vunnamharishchowdary</a:t>
            </a:r>
            <a:r>
              <a:rPr lang="en-IN" sz="1200" b="0" i="0" u="none" strike="noStrike" cap="none" dirty="0" smtClean="0">
                <a:latin typeface="Arial"/>
                <a:ea typeface="Arial"/>
                <a:cs typeface="Arial"/>
                <a:sym typeface="Arial"/>
                <a:hlinkClick r:id="rId6"/>
              </a:rPr>
              <a:t>/</a:t>
            </a:r>
            <a:endParaRPr sz="1200" b="0" i="0" u="none" strike="noStrike" cap="none" dirty="0">
              <a:latin typeface="Arial"/>
              <a:ea typeface="Arial"/>
              <a:cs typeface="Arial"/>
              <a:sym typeface="Arial"/>
            </a:endParaRPr>
          </a:p>
        </p:txBody>
      </p:sp>
      <p:sp>
        <p:nvSpPr>
          <p:cNvPr id="14" name="Google Shape;152;p24">
            <a:extLst>
              <a:ext uri="{FF2B5EF4-FFF2-40B4-BE49-F238E27FC236}">
                <a16:creationId xmlns:a16="http://schemas.microsoft.com/office/drawing/2014/main" id="{F08480BF-7788-4FE1-8D52-4ADFCC63E650}"/>
              </a:ext>
            </a:extLst>
          </p:cNvPr>
          <p:cNvSpPr txBox="1"/>
          <p:nvPr/>
        </p:nvSpPr>
        <p:spPr>
          <a:xfrm>
            <a:off x="4952583" y="5443397"/>
            <a:ext cx="1919700"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600"/>
              <a:buFont typeface="Arial"/>
              <a:buNone/>
            </a:pPr>
            <a:r>
              <a:rPr lang="en-IN" b="0" i="0" u="none" strike="noStrike" cap="none" dirty="0" err="1" smtClean="0">
                <a:latin typeface="Arial"/>
                <a:ea typeface="Arial"/>
                <a:cs typeface="Arial"/>
                <a:sym typeface="Arial"/>
              </a:rPr>
              <a:t>Maurya</a:t>
            </a:r>
            <a:endParaRPr b="0" i="0" u="none" strike="noStrike" cap="none" dirty="0">
              <a:latin typeface="Arial"/>
              <a:ea typeface="Arial"/>
              <a:cs typeface="Arial"/>
              <a:sym typeface="Arial"/>
            </a:endParaRPr>
          </a:p>
        </p:txBody>
      </p:sp>
      <p:sp>
        <p:nvSpPr>
          <p:cNvPr id="15" name="Google Shape;154;p24">
            <a:extLst>
              <a:ext uri="{FF2B5EF4-FFF2-40B4-BE49-F238E27FC236}">
                <a16:creationId xmlns:a16="http://schemas.microsoft.com/office/drawing/2014/main" id="{02B1B3C8-F801-46E3-9D09-290C70B90AD0}"/>
              </a:ext>
            </a:extLst>
          </p:cNvPr>
          <p:cNvSpPr txBox="1"/>
          <p:nvPr/>
        </p:nvSpPr>
        <p:spPr>
          <a:xfrm>
            <a:off x="7870689" y="5477687"/>
            <a:ext cx="3000000" cy="478754"/>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1000"/>
              </a:spcBef>
              <a:spcAft>
                <a:spcPts val="0"/>
              </a:spcAft>
              <a:buClr>
                <a:srgbClr val="000000"/>
              </a:buClr>
              <a:buSzPts val="1600"/>
              <a:buFont typeface="Arial"/>
              <a:buNone/>
            </a:pPr>
            <a:r>
              <a:rPr lang="en-IN" b="0" i="0" u="none" strike="noStrike" cap="none" dirty="0" err="1" smtClean="0">
                <a:latin typeface="Arial"/>
                <a:ea typeface="Arial"/>
                <a:cs typeface="Arial"/>
                <a:sym typeface="Arial"/>
              </a:rPr>
              <a:t>RaviTeja</a:t>
            </a:r>
            <a:endParaRPr b="0" i="0" u="none" strike="noStrike" cap="none" dirty="0">
              <a:latin typeface="Arial"/>
              <a:ea typeface="Arial"/>
              <a:cs typeface="Arial"/>
              <a:sym typeface="Arial"/>
            </a:endParaRPr>
          </a:p>
        </p:txBody>
      </p:sp>
      <p:sp>
        <p:nvSpPr>
          <p:cNvPr id="16" name="Google Shape;160;p24">
            <a:extLst>
              <a:ext uri="{FF2B5EF4-FFF2-40B4-BE49-F238E27FC236}">
                <a16:creationId xmlns:a16="http://schemas.microsoft.com/office/drawing/2014/main" id="{3397F98F-56F2-4C90-B6CC-027F36592E77}"/>
              </a:ext>
            </a:extLst>
          </p:cNvPr>
          <p:cNvSpPr txBox="1"/>
          <p:nvPr/>
        </p:nvSpPr>
        <p:spPr>
          <a:xfrm>
            <a:off x="9664050" y="5620787"/>
            <a:ext cx="2049300" cy="4539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1000"/>
              </a:spcBef>
              <a:spcAft>
                <a:spcPts val="0"/>
              </a:spcAft>
              <a:buClr>
                <a:srgbClr val="000000"/>
              </a:buClr>
              <a:buSzPts val="1300"/>
              <a:buFont typeface="Arial"/>
              <a:buNone/>
            </a:pPr>
            <a:endParaRPr sz="1200" i="0" u="none" strike="noStrike" cap="none" dirty="0">
              <a:solidFill>
                <a:srgbClr val="000000"/>
              </a:solidFill>
              <a:latin typeface="Arial"/>
              <a:ea typeface="Arial"/>
              <a:cs typeface="Arial"/>
              <a:sym typeface="Arial"/>
            </a:endParaRPr>
          </a:p>
        </p:txBody>
      </p:sp>
      <p:pic>
        <p:nvPicPr>
          <p:cNvPr id="17" name="Picture Placeholder 16"/>
          <p:cNvPicPr>
            <a:picLocks noChangeAspect="1"/>
          </p:cNvPicPr>
          <p:nvPr/>
        </p:nvPicPr>
        <p:blipFill>
          <a:blip r:embed="rId7" cstate="print">
            <a:extLst>
              <a:ext uri="{28A0092B-C50C-407E-A947-70E740481C1C}">
                <a14:useLocalDpi xmlns:a14="http://schemas.microsoft.com/office/drawing/2010/main" val="0"/>
              </a:ext>
            </a:extLst>
          </a:blip>
          <a:srcRect t="3640" b="3640"/>
          <a:stretch>
            <a:fillRect/>
          </a:stretch>
        </p:blipFill>
        <p:spPr>
          <a:xfrm>
            <a:off x="2407867" y="139610"/>
            <a:ext cx="2311400" cy="2143125"/>
          </a:xfrm>
          <a:prstGeom prst="rect">
            <a:avLst/>
          </a:prstGeom>
        </p:spPr>
      </p:pic>
      <p:pic>
        <p:nvPicPr>
          <p:cNvPr id="18" name="Picture Placeholder 17"/>
          <p:cNvPicPr>
            <a:picLocks noChangeAspect="1"/>
          </p:cNvPicPr>
          <p:nvPr/>
        </p:nvPicPr>
        <p:blipFill>
          <a:blip r:embed="rId8" cstate="print">
            <a:extLst>
              <a:ext uri="{28A0092B-C50C-407E-A947-70E740481C1C}">
                <a14:useLocalDpi xmlns:a14="http://schemas.microsoft.com/office/drawing/2010/main" val="0"/>
              </a:ext>
            </a:extLst>
          </a:blip>
          <a:srcRect t="23923" b="23923"/>
          <a:stretch>
            <a:fillRect/>
          </a:stretch>
        </p:blipFill>
        <p:spPr>
          <a:xfrm>
            <a:off x="4786857" y="139609"/>
            <a:ext cx="2311400" cy="2143125"/>
          </a:xfrm>
          <a:prstGeom prst="rect">
            <a:avLst/>
          </a:prstGeom>
        </p:spPr>
      </p:pic>
      <p:pic>
        <p:nvPicPr>
          <p:cNvPr id="19" name="Picture Placeholder 22"/>
          <p:cNvPicPr>
            <a:picLocks noChangeAspect="1"/>
          </p:cNvPicPr>
          <p:nvPr/>
        </p:nvPicPr>
        <p:blipFill>
          <a:blip r:embed="rId9">
            <a:extLst>
              <a:ext uri="{28A0092B-C50C-407E-A947-70E740481C1C}">
                <a14:useLocalDpi xmlns:a14="http://schemas.microsoft.com/office/drawing/2010/main" val="0"/>
              </a:ext>
            </a:extLst>
          </a:blip>
          <a:srcRect t="13973" b="13973"/>
          <a:stretch>
            <a:fillRect/>
          </a:stretch>
        </p:blipFill>
        <p:spPr>
          <a:xfrm>
            <a:off x="7124622" y="126473"/>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p:spPr>
      </p:pic>
      <p:pic>
        <p:nvPicPr>
          <p:cNvPr id="20" name="Picture Placeholder 13"/>
          <p:cNvPicPr>
            <a:picLocks noChangeAspect="1"/>
          </p:cNvPicPr>
          <p:nvPr/>
        </p:nvPicPr>
        <p:blipFill>
          <a:blip r:embed="rId10" cstate="hqprint">
            <a:extLst>
              <a:ext uri="{28A0092B-C50C-407E-A947-70E740481C1C}">
                <a14:useLocalDpi xmlns:a14="http://schemas.microsoft.com/office/drawing/2010/main" val="0"/>
              </a:ext>
            </a:extLst>
          </a:blip>
          <a:srcRect t="15230" b="15230"/>
          <a:stretch>
            <a:fillRect/>
          </a:stretch>
        </p:blipFill>
        <p:spPr>
          <a:xfrm>
            <a:off x="28877" y="3463912"/>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p:spPr>
      </p:pic>
      <p:pic>
        <p:nvPicPr>
          <p:cNvPr id="21" name="Picture Placeholder 2"/>
          <p:cNvPicPr>
            <a:picLocks noChangeAspect="1"/>
          </p:cNvPicPr>
          <p:nvPr/>
        </p:nvPicPr>
        <p:blipFill>
          <a:blip r:embed="rId11" cstate="hqprint">
            <a:extLst>
              <a:ext uri="{28A0092B-C50C-407E-A947-70E740481C1C}">
                <a14:useLocalDpi xmlns:a14="http://schemas.microsoft.com/office/drawing/2010/main" val="0"/>
              </a:ext>
            </a:extLst>
          </a:blip>
          <a:srcRect t="14029" b="14029"/>
          <a:stretch>
            <a:fillRect/>
          </a:stretch>
        </p:blipFill>
        <p:spPr>
          <a:xfrm>
            <a:off x="2517775" y="3463925"/>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p:spPr>
      </p:pic>
      <p:pic>
        <p:nvPicPr>
          <p:cNvPr id="22" name="Picture Placeholder 5"/>
          <p:cNvPicPr>
            <a:picLocks noChangeAspect="1"/>
          </p:cNvPicPr>
          <p:nvPr/>
        </p:nvPicPr>
        <p:blipFill>
          <a:blip r:embed="rId12" cstate="print">
            <a:extLst>
              <a:ext uri="{28A0092B-C50C-407E-A947-70E740481C1C}">
                <a14:useLocalDpi xmlns:a14="http://schemas.microsoft.com/office/drawing/2010/main" val="0"/>
              </a:ext>
            </a:extLst>
          </a:blip>
          <a:srcRect t="5484" b="5484"/>
          <a:stretch>
            <a:fillRect/>
          </a:stretch>
        </p:blipFill>
        <p:spPr>
          <a:xfrm>
            <a:off x="4927600" y="3478213"/>
            <a:ext cx="2311400" cy="2143125"/>
          </a:xfrm>
          <a:custGeom>
            <a:avLst/>
            <a:gdLst>
              <a:gd name="connsiteX0" fmla="*/ 119188 w 2311400"/>
              <a:gd name="connsiteY0" fmla="*/ 0 h 2143125"/>
              <a:gd name="connsiteX1" fmla="*/ 2192212 w 2311400"/>
              <a:gd name="connsiteY1" fmla="*/ 0 h 2143125"/>
              <a:gd name="connsiteX2" fmla="*/ 2311400 w 2311400"/>
              <a:gd name="connsiteY2" fmla="*/ 119299 h 2143125"/>
              <a:gd name="connsiteX3" fmla="*/ 2311400 w 2311400"/>
              <a:gd name="connsiteY3" fmla="*/ 2023826 h 2143125"/>
              <a:gd name="connsiteX4" fmla="*/ 2192212 w 2311400"/>
              <a:gd name="connsiteY4" fmla="*/ 2143125 h 2143125"/>
              <a:gd name="connsiteX5" fmla="*/ 119188 w 2311400"/>
              <a:gd name="connsiteY5" fmla="*/ 2143125 h 2143125"/>
              <a:gd name="connsiteX6" fmla="*/ 0 w 2311400"/>
              <a:gd name="connsiteY6" fmla="*/ 2023826 h 2143125"/>
              <a:gd name="connsiteX7" fmla="*/ 0 w 2311400"/>
              <a:gd name="connsiteY7" fmla="*/ 119299 h 2143125"/>
              <a:gd name="connsiteX8" fmla="*/ 119188 w 2311400"/>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1400" h="2143125">
                <a:moveTo>
                  <a:pt x="119188" y="0"/>
                </a:moveTo>
                <a:cubicBezTo>
                  <a:pt x="2192212" y="0"/>
                  <a:pt x="2192212" y="0"/>
                  <a:pt x="2192212" y="0"/>
                </a:cubicBezTo>
                <a:cubicBezTo>
                  <a:pt x="2260319" y="0"/>
                  <a:pt x="2311400" y="51128"/>
                  <a:pt x="2311400" y="119299"/>
                </a:cubicBezTo>
                <a:cubicBezTo>
                  <a:pt x="2311400" y="2023826"/>
                  <a:pt x="2311400" y="2023826"/>
                  <a:pt x="2311400" y="2023826"/>
                </a:cubicBezTo>
                <a:cubicBezTo>
                  <a:pt x="2311400" y="2087736"/>
                  <a:pt x="2260319" y="2143125"/>
                  <a:pt x="2192212" y="2143125"/>
                </a:cubicBezTo>
                <a:cubicBezTo>
                  <a:pt x="119188" y="2143125"/>
                  <a:pt x="119188" y="2143125"/>
                  <a:pt x="119188" y="2143125"/>
                </a:cubicBezTo>
                <a:cubicBezTo>
                  <a:pt x="51081" y="2143125"/>
                  <a:pt x="0" y="2087736"/>
                  <a:pt x="0" y="2023826"/>
                </a:cubicBezTo>
                <a:cubicBezTo>
                  <a:pt x="0" y="119299"/>
                  <a:pt x="0" y="119299"/>
                  <a:pt x="0" y="119299"/>
                </a:cubicBezTo>
                <a:cubicBezTo>
                  <a:pt x="0" y="51128"/>
                  <a:pt x="51081" y="0"/>
                  <a:pt x="119188" y="0"/>
                </a:cubicBezTo>
                <a:close/>
              </a:path>
            </a:pathLst>
          </a:custGeom>
        </p:spPr>
      </p:pic>
      <p:sp>
        <p:nvSpPr>
          <p:cNvPr id="24" name="Rectangle 23"/>
          <p:cNvSpPr/>
          <p:nvPr/>
        </p:nvSpPr>
        <p:spPr>
          <a:xfrm>
            <a:off x="756222" y="5607037"/>
            <a:ext cx="902812" cy="394210"/>
          </a:xfrm>
          <a:prstGeom prst="rect">
            <a:avLst/>
          </a:prstGeom>
        </p:spPr>
        <p:txBody>
          <a:bodyPr wrap="none">
            <a:spAutoFit/>
          </a:bodyPr>
          <a:lstStyle/>
          <a:p>
            <a:pPr lvl="0" algn="ctr">
              <a:lnSpc>
                <a:spcPct val="120000"/>
              </a:lnSpc>
              <a:spcBef>
                <a:spcPts val="1000"/>
              </a:spcBef>
              <a:buClr>
                <a:srgbClr val="000000"/>
              </a:buClr>
              <a:buSzPts val="1600"/>
            </a:pPr>
            <a:r>
              <a:rPr lang="en-US" b="1" dirty="0" smtClean="0">
                <a:solidFill>
                  <a:schemeClr val="tx1">
                    <a:lumMod val="95000"/>
                    <a:lumOff val="5000"/>
                  </a:schemeClr>
                </a:solidFill>
                <a:latin typeface="Gill Sans"/>
                <a:ea typeface="Gill Sans"/>
                <a:cs typeface="Gill Sans"/>
                <a:sym typeface="Gill Sans"/>
              </a:rPr>
              <a:t>Harish</a:t>
            </a:r>
            <a:endParaRPr lang="en-US" b="1" dirty="0">
              <a:solidFill>
                <a:schemeClr val="tx1">
                  <a:lumMod val="95000"/>
                  <a:lumOff val="5000"/>
                </a:schemeClr>
              </a:solidFill>
              <a:latin typeface="Gill Sans"/>
              <a:ea typeface="Gill Sans"/>
              <a:cs typeface="Gill Sans"/>
              <a:sym typeface="Gill Sans"/>
            </a:endParaRPr>
          </a:p>
        </p:txBody>
      </p:sp>
      <p:sp>
        <p:nvSpPr>
          <p:cNvPr id="25" name="Rectangle 24"/>
          <p:cNvSpPr/>
          <p:nvPr/>
        </p:nvSpPr>
        <p:spPr>
          <a:xfrm>
            <a:off x="2989042" y="2388461"/>
            <a:ext cx="1223413" cy="394210"/>
          </a:xfrm>
          <a:prstGeom prst="rect">
            <a:avLst/>
          </a:prstGeom>
        </p:spPr>
        <p:txBody>
          <a:bodyPr wrap="none">
            <a:spAutoFit/>
          </a:bodyPr>
          <a:lstStyle/>
          <a:p>
            <a:pPr lvl="0" algn="ctr">
              <a:lnSpc>
                <a:spcPct val="120000"/>
              </a:lnSpc>
              <a:spcBef>
                <a:spcPts val="1000"/>
              </a:spcBef>
              <a:buClr>
                <a:srgbClr val="000000"/>
              </a:buClr>
              <a:buSzPts val="1600"/>
            </a:pPr>
            <a:r>
              <a:rPr lang="en-US" b="1" dirty="0" err="1" smtClean="0">
                <a:solidFill>
                  <a:schemeClr val="tx1">
                    <a:lumMod val="95000"/>
                    <a:lumOff val="5000"/>
                  </a:schemeClr>
                </a:solidFill>
                <a:latin typeface="Gill Sans"/>
                <a:ea typeface="Gill Sans"/>
                <a:cs typeface="Gill Sans"/>
                <a:sym typeface="Gill Sans"/>
              </a:rPr>
              <a:t>Srivathsa</a:t>
            </a:r>
            <a:endParaRPr lang="en-US" b="1" dirty="0">
              <a:solidFill>
                <a:schemeClr val="tx1">
                  <a:lumMod val="95000"/>
                  <a:lumOff val="5000"/>
                </a:schemeClr>
              </a:solidFill>
              <a:latin typeface="Gill Sans"/>
              <a:ea typeface="Gill Sans"/>
              <a:cs typeface="Gill Sans"/>
              <a:sym typeface="Gill Sans"/>
            </a:endParaRPr>
          </a:p>
        </p:txBody>
      </p:sp>
      <p:sp>
        <p:nvSpPr>
          <p:cNvPr id="26" name="Rectangle 25"/>
          <p:cNvSpPr/>
          <p:nvPr/>
        </p:nvSpPr>
        <p:spPr>
          <a:xfrm>
            <a:off x="4670175" y="2760002"/>
            <a:ext cx="2525784" cy="535531"/>
          </a:xfrm>
          <a:prstGeom prst="rect">
            <a:avLst/>
          </a:prstGeom>
        </p:spPr>
        <p:txBody>
          <a:bodyPr wrap="square">
            <a:spAutoFit/>
          </a:bodyPr>
          <a:lstStyle/>
          <a:p>
            <a:pPr lvl="0" algn="ctr">
              <a:lnSpc>
                <a:spcPct val="120000"/>
              </a:lnSpc>
              <a:spcBef>
                <a:spcPts val="1000"/>
              </a:spcBef>
              <a:buClr>
                <a:srgbClr val="000000"/>
              </a:buClr>
              <a:buSzPts val="1600"/>
            </a:pPr>
            <a:r>
              <a:rPr lang="en-IN" sz="1200" dirty="0" smtClean="0">
                <a:solidFill>
                  <a:srgbClr val="000000"/>
                </a:solidFill>
                <a:latin typeface="Arial"/>
                <a:ea typeface="Arial"/>
                <a:cs typeface="Arial"/>
                <a:sym typeface="Arial"/>
                <a:hlinkClick r:id="rId13"/>
              </a:rPr>
              <a:t>https://www.linkedin.com/in/manohar-kumar-969106192/</a:t>
            </a:r>
            <a:endParaRPr lang="en-IN" sz="1200" dirty="0">
              <a:solidFill>
                <a:srgbClr val="000000"/>
              </a:solidFill>
              <a:latin typeface="Arial"/>
              <a:ea typeface="Arial"/>
              <a:cs typeface="Arial"/>
              <a:sym typeface="Arial"/>
            </a:endParaRPr>
          </a:p>
        </p:txBody>
      </p:sp>
      <p:sp>
        <p:nvSpPr>
          <p:cNvPr id="27" name="Rectangle 26"/>
          <p:cNvSpPr/>
          <p:nvPr/>
        </p:nvSpPr>
        <p:spPr>
          <a:xfrm>
            <a:off x="28917" y="2738686"/>
            <a:ext cx="2357423" cy="515206"/>
          </a:xfrm>
          <a:prstGeom prst="rect">
            <a:avLst/>
          </a:prstGeom>
        </p:spPr>
        <p:txBody>
          <a:bodyPr wrap="square">
            <a:spAutoFit/>
          </a:bodyPr>
          <a:lstStyle/>
          <a:p>
            <a:pPr lvl="0" algn="ctr">
              <a:lnSpc>
                <a:spcPct val="120000"/>
              </a:lnSpc>
              <a:spcBef>
                <a:spcPts val="1000"/>
              </a:spcBef>
              <a:buClr>
                <a:srgbClr val="000000"/>
              </a:buClr>
              <a:buSzPts val="1600"/>
            </a:pPr>
            <a:r>
              <a:rPr lang="en-IN" sz="1200" dirty="0" smtClean="0">
                <a:solidFill>
                  <a:srgbClr val="000000"/>
                </a:solidFill>
                <a:latin typeface="Arial"/>
                <a:ea typeface="Arial"/>
                <a:cs typeface="Arial"/>
                <a:sym typeface="Arial"/>
                <a:hlinkClick r:id="rId14"/>
              </a:rPr>
              <a:t>https://www.linkedin.com/in/veerender-reddy-99687a212/</a:t>
            </a:r>
            <a:endParaRPr lang="en-IN" sz="1200" dirty="0">
              <a:solidFill>
                <a:srgbClr val="000000"/>
              </a:solidFill>
              <a:latin typeface="Arial"/>
              <a:ea typeface="Arial"/>
              <a:cs typeface="Arial"/>
              <a:sym typeface="Arial"/>
            </a:endParaRPr>
          </a:p>
        </p:txBody>
      </p:sp>
      <p:sp>
        <p:nvSpPr>
          <p:cNvPr id="28" name="Rectangle 27"/>
          <p:cNvSpPr/>
          <p:nvPr/>
        </p:nvSpPr>
        <p:spPr>
          <a:xfrm>
            <a:off x="7124622" y="2746506"/>
            <a:ext cx="2628766" cy="535531"/>
          </a:xfrm>
          <a:prstGeom prst="rect">
            <a:avLst/>
          </a:prstGeom>
        </p:spPr>
        <p:txBody>
          <a:bodyPr wrap="square">
            <a:spAutoFit/>
          </a:bodyPr>
          <a:lstStyle/>
          <a:p>
            <a:pPr lvl="0" algn="ctr">
              <a:lnSpc>
                <a:spcPct val="120000"/>
              </a:lnSpc>
              <a:spcBef>
                <a:spcPts val="1000"/>
              </a:spcBef>
              <a:buClr>
                <a:srgbClr val="000000"/>
              </a:buClr>
              <a:buSzPts val="1600"/>
            </a:pPr>
            <a:r>
              <a:rPr lang="en-IN" sz="1200" dirty="0" smtClean="0">
                <a:solidFill>
                  <a:srgbClr val="000000"/>
                </a:solidFill>
                <a:latin typeface="Arial"/>
                <a:ea typeface="Arial"/>
                <a:cs typeface="Arial"/>
                <a:sym typeface="Arial"/>
                <a:hlinkClick r:id="rId15"/>
              </a:rPr>
              <a:t>https://www.linkedin.com/in/brahma-chary-dursheti-a4012655/</a:t>
            </a:r>
            <a:endParaRPr lang="en-IN" sz="1200" dirty="0">
              <a:solidFill>
                <a:srgbClr val="000000"/>
              </a:solidFill>
              <a:latin typeface="Arial"/>
              <a:ea typeface="Arial"/>
              <a:cs typeface="Arial"/>
              <a:sym typeface="Arial"/>
            </a:endParaRPr>
          </a:p>
        </p:txBody>
      </p:sp>
      <p:sp>
        <p:nvSpPr>
          <p:cNvPr id="29" name="Rectangle 28"/>
          <p:cNvSpPr/>
          <p:nvPr/>
        </p:nvSpPr>
        <p:spPr>
          <a:xfrm>
            <a:off x="10114968" y="5370981"/>
            <a:ext cx="1069588" cy="424732"/>
          </a:xfrm>
          <a:prstGeom prst="rect">
            <a:avLst/>
          </a:prstGeom>
        </p:spPr>
        <p:txBody>
          <a:bodyPr wrap="none">
            <a:spAutoFit/>
          </a:bodyPr>
          <a:lstStyle/>
          <a:p>
            <a:pPr lvl="0" algn="ctr">
              <a:lnSpc>
                <a:spcPct val="120000"/>
              </a:lnSpc>
              <a:spcBef>
                <a:spcPts val="1000"/>
              </a:spcBef>
              <a:buClr>
                <a:srgbClr val="000000"/>
              </a:buClr>
              <a:buSzPts val="1600"/>
            </a:pPr>
            <a:r>
              <a:rPr lang="en-US" b="1" dirty="0" err="1" smtClean="0">
                <a:latin typeface="Gill Sans"/>
                <a:ea typeface="Arial"/>
                <a:cs typeface="Arial"/>
                <a:sym typeface="Gill Sans"/>
              </a:rPr>
              <a:t>Vauhini</a:t>
            </a:r>
            <a:r>
              <a:rPr lang="en-US" b="1" dirty="0" smtClean="0">
                <a:latin typeface="Gill Sans"/>
                <a:ea typeface="Arial"/>
                <a:cs typeface="Arial"/>
                <a:sym typeface="Gill Sans"/>
              </a:rPr>
              <a:t> </a:t>
            </a:r>
            <a:endParaRPr lang="en-US" sz="1050" b="1" dirty="0">
              <a:latin typeface="Arial"/>
              <a:ea typeface="Arial"/>
              <a:cs typeface="Arial"/>
              <a:sym typeface="Arial"/>
            </a:endParaRPr>
          </a:p>
        </p:txBody>
      </p:sp>
      <p:sp>
        <p:nvSpPr>
          <p:cNvPr id="30" name="Rectangle 29"/>
          <p:cNvSpPr/>
          <p:nvPr/>
        </p:nvSpPr>
        <p:spPr>
          <a:xfrm>
            <a:off x="2788439" y="5956441"/>
            <a:ext cx="1881736" cy="535531"/>
          </a:xfrm>
          <a:prstGeom prst="rect">
            <a:avLst/>
          </a:prstGeom>
        </p:spPr>
        <p:txBody>
          <a:bodyPr wrap="square">
            <a:spAutoFit/>
          </a:bodyPr>
          <a:lstStyle/>
          <a:p>
            <a:pPr lvl="0" algn="ctr">
              <a:lnSpc>
                <a:spcPct val="120000"/>
              </a:lnSpc>
              <a:spcBef>
                <a:spcPts val="1000"/>
              </a:spcBef>
              <a:buClr>
                <a:srgbClr val="000000"/>
              </a:buClr>
              <a:buSzPts val="1600"/>
            </a:pPr>
            <a:r>
              <a:rPr lang="en-IN" sz="1200" dirty="0" smtClean="0">
                <a:latin typeface="Arial"/>
                <a:ea typeface="Arial"/>
                <a:cs typeface="Arial"/>
                <a:sym typeface="Arial"/>
                <a:hlinkClick r:id="rId16"/>
              </a:rPr>
              <a:t>https://www.linkedin.com/in/naveen-b-938986113/</a:t>
            </a:r>
            <a:endParaRPr lang="en-IN" sz="1200" dirty="0">
              <a:latin typeface="Arial"/>
              <a:ea typeface="Arial"/>
              <a:cs typeface="Arial"/>
              <a:sym typeface="Arial"/>
            </a:endParaRPr>
          </a:p>
        </p:txBody>
      </p:sp>
      <p:sp>
        <p:nvSpPr>
          <p:cNvPr id="31" name="Rectangle 30"/>
          <p:cNvSpPr/>
          <p:nvPr/>
        </p:nvSpPr>
        <p:spPr>
          <a:xfrm>
            <a:off x="4994721" y="5976766"/>
            <a:ext cx="2048997" cy="515206"/>
          </a:xfrm>
          <a:prstGeom prst="rect">
            <a:avLst/>
          </a:prstGeom>
        </p:spPr>
        <p:txBody>
          <a:bodyPr wrap="square">
            <a:spAutoFit/>
          </a:bodyPr>
          <a:lstStyle/>
          <a:p>
            <a:pPr lvl="0" algn="ctr">
              <a:lnSpc>
                <a:spcPct val="120000"/>
              </a:lnSpc>
              <a:spcBef>
                <a:spcPts val="1000"/>
              </a:spcBef>
              <a:buClr>
                <a:srgbClr val="000000"/>
              </a:buClr>
              <a:buSzPts val="1600"/>
            </a:pPr>
            <a:r>
              <a:rPr lang="en-IN" sz="1200" dirty="0">
                <a:solidFill>
                  <a:srgbClr val="000000"/>
                </a:solidFill>
                <a:latin typeface="Arial"/>
                <a:ea typeface="Arial"/>
                <a:cs typeface="Arial"/>
                <a:sym typeface="Arial"/>
                <a:hlinkClick r:id="rId4"/>
              </a:rPr>
              <a:t>https://www.linkedin.com/in/sai-srivathsa-28288a165/</a:t>
            </a:r>
            <a:endParaRPr lang="en-IN" sz="12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7833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2" name="Rectangle 1"/>
          <p:cNvSpPr/>
          <p:nvPr/>
        </p:nvSpPr>
        <p:spPr>
          <a:xfrm>
            <a:off x="862149" y="679269"/>
            <a:ext cx="8281851" cy="2739211"/>
          </a:xfrm>
          <a:prstGeom prst="rect">
            <a:avLst/>
          </a:prstGeom>
        </p:spPr>
        <p:txBody>
          <a:bodyPr wrap="square">
            <a:spAutoFit/>
          </a:bodyPr>
          <a:lstStyle/>
          <a:p>
            <a:r>
              <a:rPr lang="en-IN" sz="2800" b="1" dirty="0">
                <a:latin typeface="Times New Roman" panose="02020603050405020304" pitchFamily="18" charset="0"/>
                <a:cs typeface="Times New Roman" panose="02020603050405020304" pitchFamily="18" charset="0"/>
              </a:rPr>
              <a:t>Data Sources:</a:t>
            </a:r>
            <a:r>
              <a:rPr lang="en-IN" sz="2000" b="1"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The Data used for testing and classifying was collected from the Client</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Over View on Models, Packages, Corpora:</a:t>
            </a:r>
          </a:p>
          <a:p>
            <a:r>
              <a:rPr lang="en-IN" dirty="0">
                <a:latin typeface="Times New Roman" panose="02020603050405020304" pitchFamily="18" charset="0"/>
                <a:cs typeface="Times New Roman" panose="02020603050405020304" pitchFamily="18" charset="0"/>
              </a:rPr>
              <a:t>Models    -    Med7, Bio</a:t>
            </a:r>
          </a:p>
          <a:p>
            <a:r>
              <a:rPr lang="en-IN" dirty="0">
                <a:latin typeface="Times New Roman" panose="02020603050405020304" pitchFamily="18" charset="0"/>
                <a:cs typeface="Times New Roman" panose="02020603050405020304" pitchFamily="18" charset="0"/>
              </a:rPr>
              <a:t>Packages   -    </a:t>
            </a:r>
            <a:r>
              <a:rPr lang="en-IN" dirty="0" err="1">
                <a:latin typeface="Times New Roman" panose="02020603050405020304" pitchFamily="18" charset="0"/>
                <a:cs typeface="Times New Roman" panose="02020603050405020304" pitchFamily="18" charset="0"/>
              </a:rPr>
              <a:t>spaCy</a:t>
            </a:r>
            <a:r>
              <a:rPr lang="en-IN" dirty="0">
                <a:latin typeface="Times New Roman" panose="02020603050405020304" pitchFamily="18" charset="0"/>
                <a:cs typeface="Times New Roman" panose="02020603050405020304" pitchFamily="18" charset="0"/>
              </a:rPr>
              <a:t>,  stanza</a:t>
            </a:r>
          </a:p>
          <a:p>
            <a:r>
              <a:rPr lang="en-IN" dirty="0">
                <a:latin typeface="Times New Roman" panose="02020603050405020304" pitchFamily="18" charset="0"/>
                <a:cs typeface="Times New Roman" panose="02020603050405020304" pitchFamily="18" charset="0"/>
              </a:rPr>
              <a:t>Entities of Interest   -  Proteins, disease names, chemicals</a:t>
            </a:r>
          </a:p>
          <a:p>
            <a:r>
              <a:rPr lang="en-IN" dirty="0">
                <a:latin typeface="Times New Roman" panose="02020603050405020304" pitchFamily="18" charset="0"/>
                <a:cs typeface="Times New Roman" panose="02020603050405020304" pitchFamily="18" charset="0"/>
              </a:rPr>
              <a:t>Corpora  -  JNLPBA, BC5CDR, BC4CHEMD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183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D004C2-DD9F-4F8C-BF0D-0935AF6AB0CA}"/>
              </a:ext>
            </a:extLst>
          </p:cNvPr>
          <p:cNvSpPr txBox="1"/>
          <p:nvPr/>
        </p:nvSpPr>
        <p:spPr>
          <a:xfrm>
            <a:off x="0" y="903091"/>
            <a:ext cx="8055847" cy="6232475"/>
          </a:xfrm>
          <a:prstGeom prst="rect">
            <a:avLst/>
          </a:prstGeom>
        </p:spPr>
        <p:txBody>
          <a:bodyPr vert="horz" wrap="square" lIns="0" tIns="0" rIns="0" bIns="0" rtlCol="0">
            <a:spAutoFit/>
          </a:bodyPr>
          <a:lstStyle>
            <a:defPPr>
              <a:defRPr lang="en-US"/>
            </a:defPPr>
            <a:lvl1pPr marL="285750" indent="-285750">
              <a:lnSpc>
                <a:spcPct val="90000"/>
              </a:lnSpc>
              <a:spcAft>
                <a:spcPts val="600"/>
              </a:spcAft>
              <a:buFont typeface="Arial" panose="020B0604020202020204" pitchFamily="34" charset="0"/>
              <a:buChar char="•"/>
              <a:defRPr sz="1600" b="0"/>
            </a:lvl1pPr>
          </a:lstStyle>
          <a:p>
            <a:pPr marL="457200" lvl="0" indent="-355600" algn="just">
              <a:lnSpc>
                <a:spcPct val="115000"/>
              </a:lnSpc>
              <a:spcBef>
                <a:spcPts val="1200"/>
              </a:spcBef>
              <a:buClr>
                <a:schemeClr val="accent1"/>
              </a:buClr>
              <a:buSzPts val="2000"/>
              <a:buFont typeface="Arial"/>
              <a:buChar char="•"/>
            </a:pPr>
            <a:r>
              <a:rPr lang="en-US" sz="2000" b="1" dirty="0">
                <a:latin typeface="Gill Sans" panose="020B0604020202020204" charset="0"/>
              </a:rPr>
              <a:t>spacy</a:t>
            </a:r>
            <a:r>
              <a:rPr lang="en-US" sz="2000" dirty="0">
                <a:latin typeface="Gill Sans" panose="020B0604020202020204" charset="0"/>
              </a:rPr>
              <a:t> is an open-source library for </a:t>
            </a:r>
            <a:r>
              <a:rPr lang="en-US" sz="2000" b="1" dirty="0">
                <a:latin typeface="Gill Sans" panose="020B0604020202020204" charset="0"/>
              </a:rPr>
              <a:t>NLP</a:t>
            </a:r>
            <a:r>
              <a:rPr lang="en-US" sz="2000" dirty="0">
                <a:latin typeface="Gill Sans" panose="020B0604020202020204" charset="0"/>
              </a:rPr>
              <a:t> in Python. It's written in </a:t>
            </a:r>
            <a:r>
              <a:rPr lang="en-US" sz="2000" dirty="0" err="1">
                <a:latin typeface="Gill Sans" panose="020B0604020202020204" charset="0"/>
              </a:rPr>
              <a:t>Cython</a:t>
            </a:r>
            <a:r>
              <a:rPr lang="en-US" sz="2000" dirty="0">
                <a:latin typeface="Gill Sans" panose="020B0604020202020204" charset="0"/>
              </a:rPr>
              <a:t> and is designed to build information extraction or natural language understanding systems. It's built for production use and provides a concise and user-friendly API</a:t>
            </a:r>
          </a:p>
          <a:p>
            <a:pPr marL="457200" lvl="0" indent="-355600" algn="just">
              <a:lnSpc>
                <a:spcPct val="115000"/>
              </a:lnSpc>
              <a:spcBef>
                <a:spcPts val="1200"/>
              </a:spcBef>
              <a:buClr>
                <a:schemeClr val="accent1"/>
              </a:buClr>
              <a:buSzPts val="2000"/>
              <a:buFont typeface="Arial"/>
              <a:buChar char="•"/>
            </a:pPr>
            <a:endParaRPr lang="en-US" sz="2000" dirty="0">
              <a:solidFill>
                <a:schemeClr val="dk1"/>
              </a:solidFill>
              <a:latin typeface="Gill Sans" panose="020B0604020202020204" charset="0"/>
              <a:ea typeface="Gill Sans"/>
              <a:cs typeface="Gill Sans"/>
              <a:sym typeface="Gill Sans"/>
            </a:endParaRPr>
          </a:p>
          <a:p>
            <a:pPr marL="457200" lvl="0" indent="-355600" algn="just">
              <a:lnSpc>
                <a:spcPct val="115000"/>
              </a:lnSpc>
              <a:spcBef>
                <a:spcPts val="1200"/>
              </a:spcBef>
              <a:buClr>
                <a:schemeClr val="accent1"/>
              </a:buClr>
              <a:buSzPts val="2000"/>
              <a:buFont typeface="Arial"/>
              <a:buChar char="•"/>
            </a:pPr>
            <a:r>
              <a:rPr lang="en-US" sz="2000" dirty="0">
                <a:latin typeface="Gill Sans" panose="020B0604020202020204" charset="0"/>
              </a:rPr>
              <a:t>The </a:t>
            </a:r>
            <a:r>
              <a:rPr lang="en-US" sz="2000" b="1" dirty="0">
                <a:latin typeface="Gill Sans" panose="020B0604020202020204" charset="0"/>
              </a:rPr>
              <a:t>spacy</a:t>
            </a:r>
            <a:r>
              <a:rPr lang="en-US" sz="2000" dirty="0">
                <a:latin typeface="Gill Sans" panose="020B0604020202020204" charset="0"/>
              </a:rPr>
              <a:t> v3 trained pipelines are designed to be efficient and configurable. For example, multiple components can share a common “token-to-vector” model and it's easy to swap out</a:t>
            </a:r>
          </a:p>
          <a:p>
            <a:pPr marL="457200" lvl="0" indent="-355600" algn="just">
              <a:lnSpc>
                <a:spcPct val="115000"/>
              </a:lnSpc>
              <a:spcBef>
                <a:spcPts val="1200"/>
              </a:spcBef>
              <a:buClr>
                <a:schemeClr val="accent1"/>
              </a:buClr>
              <a:buSzPts val="2000"/>
              <a:buFont typeface="Arial"/>
              <a:buChar char="•"/>
            </a:pPr>
            <a:endParaRPr lang="en-US" sz="2000" dirty="0">
              <a:latin typeface="Gill Sans" panose="020B0604020202020204" charset="0"/>
            </a:endParaRPr>
          </a:p>
          <a:p>
            <a:pPr marL="457200" lvl="0" indent="-355600" algn="just">
              <a:lnSpc>
                <a:spcPct val="115000"/>
              </a:lnSpc>
              <a:spcBef>
                <a:spcPts val="1200"/>
              </a:spcBef>
              <a:buClr>
                <a:schemeClr val="accent1"/>
              </a:buClr>
              <a:buSzPts val="2000"/>
              <a:buFont typeface="Arial"/>
              <a:buChar char="•"/>
            </a:pPr>
            <a:r>
              <a:rPr lang="en-US" sz="2000" b="1" dirty="0">
                <a:latin typeface="Gill Sans" panose="020B0604020202020204" charset="0"/>
              </a:rPr>
              <a:t>Spacy v3</a:t>
            </a:r>
            <a:r>
              <a:rPr lang="en-US" sz="2000" dirty="0">
                <a:latin typeface="Gill Sans" panose="020B0604020202020204" charset="0"/>
              </a:rPr>
              <a:t> features all new transformer-based pipelines that bring </a:t>
            </a:r>
            <a:r>
              <a:rPr lang="en-US" sz="2000" b="1" dirty="0">
                <a:latin typeface="Gill Sans" panose="020B0604020202020204" charset="0"/>
              </a:rPr>
              <a:t>spacy’ s</a:t>
            </a:r>
            <a:r>
              <a:rPr lang="en-US" sz="2000" dirty="0">
                <a:latin typeface="Gill Sans" panose="020B0604020202020204" charset="0"/>
              </a:rPr>
              <a:t> accuracy right up to the current state-of-the-art. You can use any </a:t>
            </a:r>
            <a:r>
              <a:rPr lang="en-US" sz="2000" dirty="0" err="1">
                <a:latin typeface="Gill Sans" panose="020B0604020202020204" charset="0"/>
              </a:rPr>
              <a:t>pretrained</a:t>
            </a:r>
            <a:r>
              <a:rPr lang="en-US" sz="2000" dirty="0">
                <a:latin typeface="Gill Sans" panose="020B0604020202020204" charset="0"/>
              </a:rPr>
              <a:t> transformer to train your own pipelines, and even share one transformer between multiple components with multi-task learning.</a:t>
            </a:r>
          </a:p>
          <a:p>
            <a:endParaRPr lang="en-US" sz="2000" dirty="0"/>
          </a:p>
        </p:txBody>
      </p:sp>
      <p:sp>
        <p:nvSpPr>
          <p:cNvPr id="3" name="Title 2">
            <a:extLst>
              <a:ext uri="{FF2B5EF4-FFF2-40B4-BE49-F238E27FC236}">
                <a16:creationId xmlns:a16="http://schemas.microsoft.com/office/drawing/2014/main" id="{7E3583E2-EFCC-4D27-840D-1FF561A9387D}"/>
              </a:ext>
            </a:extLst>
          </p:cNvPr>
          <p:cNvSpPr>
            <a:spLocks noGrp="1"/>
          </p:cNvSpPr>
          <p:nvPr>
            <p:ph type="title"/>
          </p:nvPr>
        </p:nvSpPr>
        <p:spPr>
          <a:xfrm>
            <a:off x="173753" y="153845"/>
            <a:ext cx="10442111" cy="590931"/>
          </a:xfrm>
        </p:spPr>
        <p:txBody>
          <a:bodyPr vert="horz" wrap="square" lIns="91440" tIns="45720" rIns="91440" bIns="45720" rtlCol="0" anchor="ctr">
            <a:spAutoFit/>
          </a:bodyPr>
          <a:lstStyle/>
          <a:p>
            <a:r>
              <a:rPr lang="en-US" sz="3600" dirty="0" smtClean="0"/>
              <a:t>SPACY:</a:t>
            </a:r>
            <a:endParaRPr lang="en-US" sz="3600" dirty="0"/>
          </a:p>
        </p:txBody>
      </p:sp>
      <p:sp>
        <p:nvSpPr>
          <p:cNvPr id="12" name="Slide Number Placeholder 5">
            <a:extLst>
              <a:ext uri="{FF2B5EF4-FFF2-40B4-BE49-F238E27FC236}">
                <a16:creationId xmlns:a16="http://schemas.microsoft.com/office/drawing/2014/main" id="{95467BA3-8957-4574-8D3E-47B75AC2B848}"/>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8914" y="1060025"/>
            <a:ext cx="2002414" cy="11778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9133" y="3330219"/>
            <a:ext cx="3345678" cy="1558456"/>
          </a:xfrm>
          <a:prstGeom prst="rect">
            <a:avLst/>
          </a:prstGeom>
        </p:spPr>
      </p:pic>
    </p:spTree>
    <p:extLst>
      <p:ext uri="{BB962C8B-B14F-4D97-AF65-F5344CB8AC3E}">
        <p14:creationId xmlns:p14="http://schemas.microsoft.com/office/powerpoint/2010/main" val="3030229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583E2-EFCC-4D27-840D-1FF561A9387D}"/>
              </a:ext>
            </a:extLst>
          </p:cNvPr>
          <p:cNvSpPr>
            <a:spLocks noGrp="1"/>
          </p:cNvSpPr>
          <p:nvPr>
            <p:ph type="title"/>
          </p:nvPr>
        </p:nvSpPr>
        <p:spPr>
          <a:xfrm>
            <a:off x="173753" y="153845"/>
            <a:ext cx="10442111" cy="590931"/>
          </a:xfrm>
        </p:spPr>
        <p:txBody>
          <a:bodyPr vert="horz" wrap="square" lIns="91440" tIns="45720" rIns="91440" bIns="45720" rtlCol="0" anchor="ctr">
            <a:spAutoFit/>
          </a:bodyPr>
          <a:lstStyle/>
          <a:p>
            <a:r>
              <a:rPr lang="en-US" sz="3600" dirty="0" smtClean="0"/>
              <a:t>Med7:</a:t>
            </a:r>
            <a:endParaRPr lang="en-US" sz="3600" dirty="0"/>
          </a:p>
        </p:txBody>
      </p:sp>
      <p:sp>
        <p:nvSpPr>
          <p:cNvPr id="12" name="Slide Number Placeholder 5">
            <a:extLst>
              <a:ext uri="{FF2B5EF4-FFF2-40B4-BE49-F238E27FC236}">
                <a16:creationId xmlns:a16="http://schemas.microsoft.com/office/drawing/2014/main" id="{95467BA3-8957-4574-8D3E-47B75AC2B848}"/>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22</a:t>
            </a:fld>
            <a:endParaRPr lang="en-US"/>
          </a:p>
        </p:txBody>
      </p:sp>
      <p:sp>
        <p:nvSpPr>
          <p:cNvPr id="4" name="Rectangle 3"/>
          <p:cNvSpPr/>
          <p:nvPr/>
        </p:nvSpPr>
        <p:spPr>
          <a:xfrm>
            <a:off x="304800" y="1297577"/>
            <a:ext cx="8839200" cy="3416320"/>
          </a:xfrm>
          <a:prstGeom prst="rect">
            <a:avLst/>
          </a:prstGeom>
        </p:spPr>
        <p:txBody>
          <a:bodyPr wrap="square">
            <a:spAutoFit/>
          </a:bodyPr>
          <a:lstStyle/>
          <a:p>
            <a:r>
              <a:rPr lang="en-US" dirty="0">
                <a:latin typeface="charter"/>
              </a:rPr>
              <a:t>Identification of concepts of interest in free texts is a sub-task of information extraction, more commonly known as Named-Entity Recognition (NER) and seeks to classify tokens (words) into pre-defined categories. </a:t>
            </a:r>
          </a:p>
          <a:p>
            <a:r>
              <a:rPr lang="en-US" dirty="0">
                <a:latin typeface="charter"/>
              </a:rPr>
              <a:t>These models were trained to identify particular concepts in biomedical texts, such as drug names, organ tissue, organism, cell, amino acid, gene product, cellular component, DNA, cell types and others.</a:t>
            </a:r>
          </a:p>
          <a:p>
            <a:r>
              <a:rPr lang="en-US" dirty="0">
                <a:latin typeface="charter"/>
              </a:rPr>
              <a:t>we focused on a particular subtask of clinical information extraction and developed a dedicated named-entity recognition model </a:t>
            </a:r>
            <a:r>
              <a:rPr lang="en-US" b="1" i="1" dirty="0">
                <a:latin typeface="charter"/>
              </a:rPr>
              <a:t>Med7</a:t>
            </a:r>
            <a:r>
              <a:rPr lang="en-US" b="1" dirty="0">
                <a:latin typeface="charter"/>
              </a:rPr>
              <a:t> </a:t>
            </a:r>
            <a:r>
              <a:rPr lang="en-US" dirty="0">
                <a:latin typeface="charter"/>
              </a:rPr>
              <a:t>for identification of </a:t>
            </a:r>
            <a:r>
              <a:rPr lang="en-US" b="1" dirty="0">
                <a:latin typeface="charter"/>
              </a:rPr>
              <a:t>7</a:t>
            </a:r>
            <a:r>
              <a:rPr lang="en-US" dirty="0">
                <a:latin typeface="charter"/>
              </a:rPr>
              <a:t> </a:t>
            </a:r>
            <a:r>
              <a:rPr lang="en-US" b="1" dirty="0">
                <a:latin typeface="charter"/>
              </a:rPr>
              <a:t>medication</a:t>
            </a:r>
            <a:r>
              <a:rPr lang="en-US" dirty="0">
                <a:latin typeface="charter"/>
              </a:rPr>
              <a:t>-related concepts, </a:t>
            </a:r>
            <a:r>
              <a:rPr lang="en-US" i="1" dirty="0">
                <a:latin typeface="charter"/>
              </a:rPr>
              <a:t>dosage</a:t>
            </a:r>
            <a:r>
              <a:rPr lang="en-US" dirty="0">
                <a:latin typeface="charter"/>
              </a:rPr>
              <a:t>, </a:t>
            </a:r>
            <a:r>
              <a:rPr lang="en-US" i="1" dirty="0">
                <a:latin typeface="charter"/>
              </a:rPr>
              <a:t>drug names, duration</a:t>
            </a:r>
            <a:r>
              <a:rPr lang="en-US" dirty="0">
                <a:latin typeface="charter"/>
              </a:rPr>
              <a:t>, </a:t>
            </a:r>
            <a:r>
              <a:rPr lang="en-US" i="1" dirty="0">
                <a:latin typeface="charter"/>
              </a:rPr>
              <a:t>form</a:t>
            </a:r>
            <a:r>
              <a:rPr lang="en-US" dirty="0">
                <a:latin typeface="charter"/>
              </a:rPr>
              <a:t>, </a:t>
            </a:r>
            <a:r>
              <a:rPr lang="en-US" i="1" dirty="0">
                <a:latin typeface="charter"/>
              </a:rPr>
              <a:t>frequency</a:t>
            </a:r>
            <a:r>
              <a:rPr lang="en-US" dirty="0">
                <a:latin typeface="charter"/>
              </a:rPr>
              <a:t>, </a:t>
            </a:r>
            <a:r>
              <a:rPr lang="en-US" i="1" dirty="0">
                <a:latin typeface="charter"/>
              </a:rPr>
              <a:t>route</a:t>
            </a:r>
            <a:r>
              <a:rPr lang="en-US" dirty="0">
                <a:latin typeface="charter"/>
              </a:rPr>
              <a:t> of administration and </a:t>
            </a:r>
            <a:r>
              <a:rPr lang="en-US" i="1" dirty="0">
                <a:latin typeface="charter"/>
              </a:rPr>
              <a:t>strength.</a:t>
            </a:r>
          </a:p>
          <a:p>
            <a:r>
              <a:rPr lang="en-US" dirty="0">
                <a:latin typeface="charter"/>
              </a:rPr>
              <a:t>Med7 is a freely available python package for </a:t>
            </a:r>
            <a:r>
              <a:rPr lang="en-US" dirty="0" err="1">
                <a:latin typeface="charter"/>
              </a:rPr>
              <a:t>spaCy</a:t>
            </a:r>
            <a:r>
              <a:rPr lang="en-US" dirty="0">
                <a:latin typeface="charter"/>
              </a:rPr>
              <a:t>.</a:t>
            </a:r>
          </a:p>
          <a:p>
            <a:endParaRPr lang="en-UG" dirty="0"/>
          </a:p>
        </p:txBody>
      </p:sp>
    </p:spTree>
    <p:extLst>
      <p:ext uri="{BB962C8B-B14F-4D97-AF65-F5344CB8AC3E}">
        <p14:creationId xmlns:p14="http://schemas.microsoft.com/office/powerpoint/2010/main" val="877059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F7EB5-630E-46F6-990E-BAF7220C7E39}"/>
              </a:ext>
            </a:extLst>
          </p:cNvPr>
          <p:cNvSpPr>
            <a:spLocks noGrp="1"/>
          </p:cNvSpPr>
          <p:nvPr>
            <p:ph type="title"/>
          </p:nvPr>
        </p:nvSpPr>
        <p:spPr>
          <a:xfrm>
            <a:off x="838200" y="365126"/>
            <a:ext cx="9808597" cy="1146176"/>
          </a:xfrm>
        </p:spPr>
        <p:txBody>
          <a:bodyPr>
            <a:normAutofit/>
          </a:bodyPr>
          <a:lstStyle/>
          <a:p>
            <a:r>
              <a:rPr lang="en-US" b="1" dirty="0"/>
              <a:t>Trail On Med7 Pre-trained model</a:t>
            </a:r>
            <a:endParaRPr lang="en-UG" b="1" dirty="0"/>
          </a:p>
        </p:txBody>
      </p:sp>
      <p:sp>
        <p:nvSpPr>
          <p:cNvPr id="18" name="Content Placeholder 2">
            <a:extLst>
              <a:ext uri="{FF2B5EF4-FFF2-40B4-BE49-F238E27FC236}">
                <a16:creationId xmlns:a16="http://schemas.microsoft.com/office/drawing/2014/main" id="{C9D4124E-D73A-461E-9874-8C89D5779643}"/>
              </a:ext>
            </a:extLst>
          </p:cNvPr>
          <p:cNvSpPr>
            <a:spLocks noGrp="1"/>
          </p:cNvSpPr>
          <p:nvPr>
            <p:ph idx="1"/>
          </p:nvPr>
        </p:nvSpPr>
        <p:spPr>
          <a:xfrm>
            <a:off x="838201" y="2055811"/>
            <a:ext cx="10106890" cy="4121152"/>
          </a:xfrm>
        </p:spPr>
        <p:txBody>
          <a:bodyPr>
            <a:normAutofit/>
          </a:bodyPr>
          <a:lstStyle/>
          <a:p>
            <a:r>
              <a:rPr lang="en-US" sz="1900" b="0" i="0" dirty="0">
                <a:effectLst/>
                <a:latin typeface="charter"/>
              </a:rPr>
              <a:t>Named-Entity Recognition (NER) and seeks to classify tokens (words) into pre-defined categories. The models were trained to identify drug names, organ tissue, organism, cell, amino acid, gene product, cellular component, DNA, cell types and others.</a:t>
            </a:r>
          </a:p>
          <a:p>
            <a:r>
              <a:rPr lang="en-US" sz="1900" b="0" i="0" dirty="0">
                <a:effectLst/>
                <a:latin typeface="charter"/>
              </a:rPr>
              <a:t>we focused on a particular subtask of clinical information extraction and developed a dedicated named-entity recognition model </a:t>
            </a:r>
            <a:r>
              <a:rPr lang="en-US" sz="1900" b="1" i="1" dirty="0">
                <a:effectLst/>
                <a:latin typeface="charter"/>
              </a:rPr>
              <a:t>Med7</a:t>
            </a:r>
            <a:r>
              <a:rPr lang="en-US" sz="1900" b="1" i="0" dirty="0">
                <a:effectLst/>
                <a:latin typeface="charter"/>
              </a:rPr>
              <a:t> </a:t>
            </a:r>
            <a:r>
              <a:rPr lang="en-US" sz="1900" b="0" i="0" dirty="0">
                <a:effectLst/>
                <a:latin typeface="charter"/>
              </a:rPr>
              <a:t>for identification of </a:t>
            </a:r>
            <a:r>
              <a:rPr lang="en-US" sz="1900" b="1" i="0" dirty="0">
                <a:effectLst/>
                <a:latin typeface="charter"/>
              </a:rPr>
              <a:t>7</a:t>
            </a:r>
            <a:r>
              <a:rPr lang="en-US" sz="1900" b="0" i="0" dirty="0">
                <a:effectLst/>
                <a:latin typeface="charter"/>
              </a:rPr>
              <a:t> </a:t>
            </a:r>
            <a:r>
              <a:rPr lang="en-US" sz="1900" b="1" i="0" dirty="0">
                <a:effectLst/>
                <a:latin typeface="charter"/>
              </a:rPr>
              <a:t>medication</a:t>
            </a:r>
            <a:r>
              <a:rPr lang="en-US" sz="1900" b="0" i="0" dirty="0">
                <a:effectLst/>
                <a:latin typeface="charter"/>
              </a:rPr>
              <a:t>-related concepts, </a:t>
            </a:r>
            <a:r>
              <a:rPr lang="en-US" sz="1900" b="0" i="1" dirty="0">
                <a:effectLst/>
                <a:latin typeface="charter"/>
              </a:rPr>
              <a:t>dosage</a:t>
            </a:r>
            <a:r>
              <a:rPr lang="en-US" sz="1900" b="0" i="0" dirty="0">
                <a:effectLst/>
                <a:latin typeface="charter"/>
              </a:rPr>
              <a:t>, </a:t>
            </a:r>
            <a:r>
              <a:rPr lang="en-US" sz="1900" b="0" i="1" dirty="0">
                <a:effectLst/>
                <a:latin typeface="charter"/>
              </a:rPr>
              <a:t>drug names, duration</a:t>
            </a:r>
            <a:r>
              <a:rPr lang="en-US" sz="1900" b="0" i="0" dirty="0">
                <a:effectLst/>
                <a:latin typeface="charter"/>
              </a:rPr>
              <a:t>, </a:t>
            </a:r>
            <a:r>
              <a:rPr lang="en-US" sz="1900" b="0" i="1" dirty="0">
                <a:effectLst/>
                <a:latin typeface="charter"/>
              </a:rPr>
              <a:t>form</a:t>
            </a:r>
            <a:r>
              <a:rPr lang="en-US" sz="1900" b="0" i="0" dirty="0">
                <a:effectLst/>
                <a:latin typeface="charter"/>
              </a:rPr>
              <a:t>, </a:t>
            </a:r>
            <a:r>
              <a:rPr lang="en-US" sz="1900" b="0" i="1" dirty="0">
                <a:effectLst/>
                <a:latin typeface="charter"/>
              </a:rPr>
              <a:t>frequency</a:t>
            </a:r>
            <a:r>
              <a:rPr lang="en-US" sz="1900" b="0" i="0" dirty="0">
                <a:effectLst/>
                <a:latin typeface="charter"/>
              </a:rPr>
              <a:t>, </a:t>
            </a:r>
            <a:r>
              <a:rPr lang="en-US" sz="1900" b="0" i="1" dirty="0">
                <a:effectLst/>
                <a:latin typeface="charter"/>
              </a:rPr>
              <a:t>route</a:t>
            </a:r>
            <a:r>
              <a:rPr lang="en-US" sz="1900" b="0" i="0" dirty="0">
                <a:effectLst/>
                <a:latin typeface="charter"/>
              </a:rPr>
              <a:t> of administration and </a:t>
            </a:r>
            <a:r>
              <a:rPr lang="en-US" sz="1900" b="0" i="1" dirty="0">
                <a:effectLst/>
                <a:latin typeface="charter"/>
              </a:rPr>
              <a:t>strength.</a:t>
            </a:r>
          </a:p>
          <a:p>
            <a:r>
              <a:rPr lang="en-US" sz="1900" b="0" i="0" dirty="0">
                <a:effectLst/>
                <a:latin typeface="charter"/>
              </a:rPr>
              <a:t>Med7 is a freely available python package for </a:t>
            </a:r>
            <a:r>
              <a:rPr lang="en-US" sz="1900" b="0" i="0" dirty="0" err="1">
                <a:effectLst/>
                <a:latin typeface="charter"/>
              </a:rPr>
              <a:t>spaCy</a:t>
            </a:r>
            <a:r>
              <a:rPr lang="en-US" sz="1900" b="0" i="0" dirty="0">
                <a:effectLst/>
                <a:latin typeface="charter"/>
              </a:rPr>
              <a:t>.</a:t>
            </a:r>
          </a:p>
          <a:p>
            <a:endParaRPr lang="en-UG" sz="1900" dirty="0"/>
          </a:p>
        </p:txBody>
      </p:sp>
    </p:spTree>
    <p:extLst>
      <p:ext uri="{BB962C8B-B14F-4D97-AF65-F5344CB8AC3E}">
        <p14:creationId xmlns:p14="http://schemas.microsoft.com/office/powerpoint/2010/main" val="475524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583E2-EFCC-4D27-840D-1FF561A9387D}"/>
              </a:ext>
            </a:extLst>
          </p:cNvPr>
          <p:cNvSpPr>
            <a:spLocks noGrp="1"/>
          </p:cNvSpPr>
          <p:nvPr>
            <p:ph type="title"/>
          </p:nvPr>
        </p:nvSpPr>
        <p:spPr>
          <a:xfrm>
            <a:off x="173753" y="153845"/>
            <a:ext cx="10442111" cy="590931"/>
          </a:xfrm>
        </p:spPr>
        <p:txBody>
          <a:bodyPr vert="horz" wrap="square" lIns="91440" tIns="45720" rIns="91440" bIns="45720" rtlCol="0" anchor="ctr">
            <a:spAutoFit/>
          </a:bodyPr>
          <a:lstStyle/>
          <a:p>
            <a:r>
              <a:rPr lang="en-US" sz="3600" dirty="0" smtClean="0"/>
              <a:t>FAILED ATTEMPT:</a:t>
            </a:r>
            <a:endParaRPr lang="en-US" sz="3600" dirty="0"/>
          </a:p>
        </p:txBody>
      </p:sp>
      <p:sp>
        <p:nvSpPr>
          <p:cNvPr id="12" name="Slide Number Placeholder 5">
            <a:extLst>
              <a:ext uri="{FF2B5EF4-FFF2-40B4-BE49-F238E27FC236}">
                <a16:creationId xmlns:a16="http://schemas.microsoft.com/office/drawing/2014/main" id="{95467BA3-8957-4574-8D3E-47B75AC2B848}"/>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24</a:t>
            </a:fld>
            <a:endParaRPr lang="en-US"/>
          </a:p>
        </p:txBody>
      </p:sp>
      <p:pic>
        <p:nvPicPr>
          <p:cNvPr id="5" name="Picture 4" descr="Text&#10;&#10;Description automatically generated">
            <a:extLst>
              <a:ext uri="{FF2B5EF4-FFF2-40B4-BE49-F238E27FC236}">
                <a16:creationId xmlns:a16="http://schemas.microsoft.com/office/drawing/2014/main" id="{27B4A332-5A17-409B-86A2-E558B839E810}"/>
              </a:ext>
            </a:extLst>
          </p:cNvPr>
          <p:cNvPicPr>
            <a:picLocks noChangeAspect="1"/>
          </p:cNvPicPr>
          <p:nvPr/>
        </p:nvPicPr>
        <p:blipFill rotWithShape="1">
          <a:blip r:embed="rId2">
            <a:extLst>
              <a:ext uri="{28A0092B-C50C-407E-A947-70E740481C1C}">
                <a14:useLocalDpi xmlns:a14="http://schemas.microsoft.com/office/drawing/2010/main" val="0"/>
              </a:ext>
            </a:extLst>
          </a:blip>
          <a:srcRect l="4634" r="15863"/>
          <a:stretch/>
        </p:blipFill>
        <p:spPr>
          <a:xfrm>
            <a:off x="399011" y="1247957"/>
            <a:ext cx="3420596" cy="4520560"/>
          </a:xfrm>
          <a:prstGeom prst="rect">
            <a:avLst/>
          </a:prstGeom>
        </p:spPr>
      </p:pic>
      <p:graphicFrame>
        <p:nvGraphicFramePr>
          <p:cNvPr id="6" name="Content Placeholder 2">
            <a:extLst>
              <a:ext uri="{FF2B5EF4-FFF2-40B4-BE49-F238E27FC236}">
                <a16:creationId xmlns:a16="http://schemas.microsoft.com/office/drawing/2014/main" id="{33B10A37-9CD0-43EA-889C-159B90146492}"/>
              </a:ext>
            </a:extLst>
          </p:cNvPr>
          <p:cNvGraphicFramePr>
            <a:graphicFrameLocks/>
          </p:cNvGraphicFramePr>
          <p:nvPr>
            <p:extLst>
              <p:ext uri="{D42A27DB-BD31-4B8C-83A1-F6EECF244321}">
                <p14:modId xmlns:p14="http://schemas.microsoft.com/office/powerpoint/2010/main" val="385366950"/>
              </p:ext>
            </p:extLst>
          </p:nvPr>
        </p:nvGraphicFramePr>
        <p:xfrm>
          <a:off x="4611188" y="1326722"/>
          <a:ext cx="6541008" cy="4363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3806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583E2-EFCC-4D27-840D-1FF561A9387D}"/>
              </a:ext>
            </a:extLst>
          </p:cNvPr>
          <p:cNvSpPr>
            <a:spLocks noGrp="1"/>
          </p:cNvSpPr>
          <p:nvPr>
            <p:ph type="title"/>
          </p:nvPr>
        </p:nvSpPr>
        <p:spPr>
          <a:xfrm>
            <a:off x="173753" y="153845"/>
            <a:ext cx="10442111" cy="590931"/>
          </a:xfrm>
        </p:spPr>
        <p:txBody>
          <a:bodyPr vert="horz" wrap="square" lIns="91440" tIns="45720" rIns="91440" bIns="45720" rtlCol="0" anchor="ctr">
            <a:spAutoFit/>
          </a:bodyPr>
          <a:lstStyle/>
          <a:p>
            <a:r>
              <a:rPr lang="en-US" sz="3600" dirty="0" smtClean="0"/>
              <a:t>FAILED ATTEMPT:</a:t>
            </a:r>
            <a:endParaRPr lang="en-US" sz="3600" dirty="0"/>
          </a:p>
        </p:txBody>
      </p:sp>
      <p:sp>
        <p:nvSpPr>
          <p:cNvPr id="12" name="Slide Number Placeholder 5">
            <a:extLst>
              <a:ext uri="{FF2B5EF4-FFF2-40B4-BE49-F238E27FC236}">
                <a16:creationId xmlns:a16="http://schemas.microsoft.com/office/drawing/2014/main" id="{95467BA3-8957-4574-8D3E-47B75AC2B848}"/>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25</a:t>
            </a:fld>
            <a:endParaRPr lang="en-US"/>
          </a:p>
        </p:txBody>
      </p:sp>
      <p:pic>
        <p:nvPicPr>
          <p:cNvPr id="7" name="Picture 6" descr="Text&#10;&#10;Description automatically generated">
            <a:extLst>
              <a:ext uri="{FF2B5EF4-FFF2-40B4-BE49-F238E27FC236}">
                <a16:creationId xmlns:a16="http://schemas.microsoft.com/office/drawing/2014/main" id="{32AE2722-64E1-465B-B1C5-BBB7A1884C4C}"/>
              </a:ext>
            </a:extLst>
          </p:cNvPr>
          <p:cNvPicPr>
            <a:picLocks noChangeAspect="1"/>
          </p:cNvPicPr>
          <p:nvPr/>
        </p:nvPicPr>
        <p:blipFill rotWithShape="1">
          <a:blip r:embed="rId2">
            <a:extLst>
              <a:ext uri="{28A0092B-C50C-407E-A947-70E740481C1C}">
                <a14:useLocalDpi xmlns:a14="http://schemas.microsoft.com/office/drawing/2010/main" val="0"/>
              </a:ext>
            </a:extLst>
          </a:blip>
          <a:srcRect r="962" b="-1"/>
          <a:stretch/>
        </p:blipFill>
        <p:spPr>
          <a:xfrm>
            <a:off x="407030" y="157533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graphicFrame>
        <p:nvGraphicFramePr>
          <p:cNvPr id="9" name="Content Placeholder 2">
            <a:extLst>
              <a:ext uri="{FF2B5EF4-FFF2-40B4-BE49-F238E27FC236}">
                <a16:creationId xmlns:a16="http://schemas.microsoft.com/office/drawing/2014/main" id="{21AF9330-867B-4A7F-A76D-69D3534D8AB4}"/>
              </a:ext>
            </a:extLst>
          </p:cNvPr>
          <p:cNvGraphicFramePr>
            <a:graphicFrameLocks/>
          </p:cNvGraphicFramePr>
          <p:nvPr>
            <p:extLst>
              <p:ext uri="{D42A27DB-BD31-4B8C-83A1-F6EECF244321}">
                <p14:modId xmlns:p14="http://schemas.microsoft.com/office/powerpoint/2010/main" val="3225517649"/>
              </p:ext>
            </p:extLst>
          </p:nvPr>
        </p:nvGraphicFramePr>
        <p:xfrm>
          <a:off x="4905955" y="2071316"/>
          <a:ext cx="6713552"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383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3583E2-EFCC-4D27-840D-1FF561A9387D}"/>
              </a:ext>
            </a:extLst>
          </p:cNvPr>
          <p:cNvSpPr>
            <a:spLocks noGrp="1"/>
          </p:cNvSpPr>
          <p:nvPr>
            <p:ph type="title"/>
          </p:nvPr>
        </p:nvSpPr>
        <p:spPr>
          <a:xfrm>
            <a:off x="173753" y="153845"/>
            <a:ext cx="10442111" cy="590931"/>
          </a:xfrm>
        </p:spPr>
        <p:txBody>
          <a:bodyPr vert="horz" wrap="square" lIns="91440" tIns="45720" rIns="91440" bIns="45720" rtlCol="0" anchor="ctr">
            <a:spAutoFit/>
          </a:bodyPr>
          <a:lstStyle/>
          <a:p>
            <a:r>
              <a:rPr lang="en-US" sz="3600" dirty="0" smtClean="0"/>
              <a:t>F1 Scores:</a:t>
            </a:r>
            <a:endParaRPr lang="en-US" sz="3600" dirty="0"/>
          </a:p>
        </p:txBody>
      </p:sp>
      <p:sp>
        <p:nvSpPr>
          <p:cNvPr id="12" name="Slide Number Placeholder 5">
            <a:extLst>
              <a:ext uri="{FF2B5EF4-FFF2-40B4-BE49-F238E27FC236}">
                <a16:creationId xmlns:a16="http://schemas.microsoft.com/office/drawing/2014/main" id="{95467BA3-8957-4574-8D3E-47B75AC2B848}"/>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26</a:t>
            </a:fld>
            <a:endParaRPr lang="en-US"/>
          </a:p>
        </p:txBody>
      </p:sp>
    </p:spTree>
    <p:extLst>
      <p:ext uri="{BB962C8B-B14F-4D97-AF65-F5344CB8AC3E}">
        <p14:creationId xmlns:p14="http://schemas.microsoft.com/office/powerpoint/2010/main" val="296327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31950">
              <a:schemeClr val="bg1"/>
            </a:gs>
            <a:gs pos="50000">
              <a:schemeClr val="bg1"/>
            </a:gs>
            <a:gs pos="100000">
              <a:schemeClr val="bg1"/>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39120" y="572477"/>
            <a:ext cx="10913760" cy="3202919"/>
          </a:xfrm>
        </p:spPr>
        <p:txBody>
          <a:bodyPr>
            <a:noAutofit/>
          </a:bodyPr>
          <a:lstStyle/>
          <a:p>
            <a:pPr marL="101600" indent="0" algn="just">
              <a:lnSpc>
                <a:spcPct val="115000"/>
              </a:lnSpc>
              <a:spcBef>
                <a:spcPts val="1200"/>
              </a:spcBef>
              <a:buClr>
                <a:schemeClr val="accent1"/>
              </a:buClr>
              <a:buSzPts val="2000"/>
              <a:buNone/>
            </a:pPr>
            <a:r>
              <a:rPr lang="en-IN" sz="2000" dirty="0">
                <a:latin typeface="Times New Roman" panose="02020603050405020304" pitchFamily="18" charset="0"/>
                <a:cs typeface="Times New Roman" panose="02020603050405020304" pitchFamily="18" charset="0"/>
              </a:rPr>
              <a:t>The STANZA Package:</a:t>
            </a:r>
          </a:p>
          <a:p>
            <a:pPr marL="457200" indent="-355600" algn="just">
              <a:lnSpc>
                <a:spcPct val="115000"/>
              </a:lnSpc>
              <a:spcBef>
                <a:spcPts val="1200"/>
              </a:spcBef>
              <a:buClr>
                <a:schemeClr val="accent1"/>
              </a:buClr>
              <a:buSzPts val="2000"/>
              <a:buFont typeface="Arial"/>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Stanza is built with highly accurate neural network components for efficient training and evaluation of annotated data.</a:t>
            </a:r>
            <a:endParaRPr lang="en-US" sz="2000" dirty="0">
              <a:latin typeface="Times New Roman" panose="02020603050405020304" pitchFamily="18" charset="0"/>
              <a:cs typeface="Times New Roman" panose="02020603050405020304" pitchFamily="18" charset="0"/>
            </a:endParaRPr>
          </a:p>
          <a:p>
            <a:pPr marL="457200" lvl="0" indent="-355600" algn="just">
              <a:lnSpc>
                <a:spcPct val="115000"/>
              </a:lnSpc>
              <a:spcBef>
                <a:spcPts val="1200"/>
              </a:spcBef>
              <a:buClr>
                <a:schemeClr val="accent1"/>
              </a:buClr>
              <a:buSzPts val="2000"/>
              <a:buFont typeface="Arial"/>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It supports the usage of different pipelines and transforms the given text to have a parse dependent syntactic structure and also to recognize the named entities in the given data. </a:t>
            </a:r>
          </a:p>
          <a:p>
            <a:pPr marL="457200" lvl="0" indent="-355600" algn="just">
              <a:lnSpc>
                <a:spcPct val="115000"/>
              </a:lnSpc>
              <a:spcBef>
                <a:spcPts val="1200"/>
              </a:spcBef>
              <a:buClr>
                <a:schemeClr val="accent1"/>
              </a:buClr>
              <a:buSzPts val="2000"/>
              <a:buFont typeface="Arial"/>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Stanza Download: </a:t>
            </a:r>
          </a:p>
          <a:p>
            <a:pPr marL="457200" lvl="0" indent="-355600" algn="just">
              <a:lnSpc>
                <a:spcPct val="115000"/>
              </a:lnSpc>
              <a:spcBef>
                <a:spcPts val="1200"/>
              </a:spcBef>
              <a:buClr>
                <a:schemeClr val="accent1"/>
              </a:buClr>
              <a:buSzPts val="2000"/>
              <a:buFont typeface="Arial"/>
              <a:buChar char="•"/>
            </a:pP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737" y="3775396"/>
            <a:ext cx="8742947" cy="2882078"/>
          </a:xfrm>
          <a:prstGeom prst="rect">
            <a:avLst/>
          </a:prstGeom>
        </p:spPr>
      </p:pic>
      <p:pic>
        <p:nvPicPr>
          <p:cNvPr id="6" name="Picture 5">
            <a:extLst>
              <a:ext uri="{FF2B5EF4-FFF2-40B4-BE49-F238E27FC236}">
                <a16:creationId xmlns:a16="http://schemas.microsoft.com/office/drawing/2014/main" id="{E068EA7C-CA0A-4DDA-984C-E4F1265F8057}"/>
              </a:ext>
            </a:extLst>
          </p:cNvPr>
          <p:cNvPicPr>
            <a:picLocks noChangeAspect="1"/>
          </p:cNvPicPr>
          <p:nvPr/>
        </p:nvPicPr>
        <p:blipFill>
          <a:blip r:embed="rId3"/>
          <a:stretch>
            <a:fillRect/>
          </a:stretch>
        </p:blipFill>
        <p:spPr>
          <a:xfrm>
            <a:off x="3318961" y="2865521"/>
            <a:ext cx="6067425" cy="723900"/>
          </a:xfrm>
          <a:prstGeom prst="rect">
            <a:avLst/>
          </a:prstGeom>
        </p:spPr>
      </p:pic>
    </p:spTree>
    <p:extLst>
      <p:ext uri="{BB962C8B-B14F-4D97-AF65-F5344CB8AC3E}">
        <p14:creationId xmlns:p14="http://schemas.microsoft.com/office/powerpoint/2010/main" val="355979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31950">
              <a:schemeClr val="bg1"/>
            </a:gs>
            <a:gs pos="50000">
              <a:schemeClr val="bg1"/>
            </a:gs>
            <a:gs pos="100000">
              <a:schemeClr val="bg1"/>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6019" y="960619"/>
            <a:ext cx="9905999" cy="1834833"/>
          </a:xfrm>
        </p:spPr>
        <p:txBody>
          <a:bodyPr>
            <a:normAutofit/>
          </a:bodyPr>
          <a:lstStyle/>
          <a:p>
            <a:r>
              <a:rPr lang="en-US" sz="2000" dirty="0">
                <a:latin typeface="Times New Roman" panose="02020603050405020304" pitchFamily="18" charset="0"/>
                <a:cs typeface="Times New Roman" panose="02020603050405020304" pitchFamily="18" charset="0"/>
              </a:rPr>
              <a:t>Stanza-Genia Treebank: In </a:t>
            </a:r>
            <a:r>
              <a:rPr lang="en-US" sz="2000" dirty="0" err="1">
                <a:latin typeface="Times New Roman" panose="02020603050405020304" pitchFamily="18" charset="0"/>
                <a:cs typeface="Times New Roman" panose="02020603050405020304" pitchFamily="18" charset="0"/>
              </a:rPr>
              <a:t>comparision</a:t>
            </a:r>
            <a:r>
              <a:rPr lang="en-US" sz="2000" dirty="0">
                <a:latin typeface="Times New Roman" panose="02020603050405020304" pitchFamily="18" charset="0"/>
                <a:cs typeface="Times New Roman" panose="02020603050405020304" pitchFamily="18" charset="0"/>
              </a:rPr>
              <a:t> with the craft,  Genia treebank has better results.  </a:t>
            </a:r>
          </a:p>
          <a:p>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8038BD5-B53B-4824-9124-EEC7FBB2EE8D}"/>
              </a:ext>
            </a:extLst>
          </p:cNvPr>
          <p:cNvPicPr/>
          <p:nvPr/>
        </p:nvPicPr>
        <p:blipFill>
          <a:blip r:embed="rId2"/>
          <a:stretch>
            <a:fillRect/>
          </a:stretch>
        </p:blipFill>
        <p:spPr>
          <a:xfrm>
            <a:off x="747076" y="1545830"/>
            <a:ext cx="9594942" cy="4351551"/>
          </a:xfrm>
          <a:prstGeom prst="rect">
            <a:avLst/>
          </a:prstGeom>
          <a:gradFill>
            <a:gsLst>
              <a:gs pos="8850">
                <a:schemeClr val="bg1"/>
              </a:gs>
              <a:gs pos="17700">
                <a:schemeClr val="bg1"/>
              </a:gs>
              <a:gs pos="0">
                <a:srgbClr val="AB30F0"/>
              </a:gs>
              <a:gs pos="31950">
                <a:schemeClr val="bg1"/>
              </a:gs>
              <a:gs pos="50000">
                <a:schemeClr val="bg1"/>
              </a:gs>
              <a:gs pos="100000">
                <a:schemeClr val="bg1"/>
              </a:gs>
            </a:gsLst>
            <a:lin ang="5400000" scaled="0"/>
          </a:gradFill>
        </p:spPr>
      </p:pic>
    </p:spTree>
    <p:extLst>
      <p:ext uri="{BB962C8B-B14F-4D97-AF65-F5344CB8AC3E}">
        <p14:creationId xmlns:p14="http://schemas.microsoft.com/office/powerpoint/2010/main" val="2720388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448" y="440679"/>
            <a:ext cx="11599228" cy="2090056"/>
          </a:xfrm>
        </p:spPr>
        <p:txBody>
          <a:bodyPr>
            <a:normAutofit/>
          </a:bodyPr>
          <a:lstStyle/>
          <a:p>
            <a:pPr marL="101600" lvl="0" indent="0" algn="just">
              <a:lnSpc>
                <a:spcPct val="115000"/>
              </a:lnSpc>
              <a:spcBef>
                <a:spcPts val="1200"/>
              </a:spcBef>
              <a:buClr>
                <a:schemeClr val="accent1"/>
              </a:buClr>
              <a:buSzPts val="2000"/>
              <a:buNone/>
            </a:pPr>
            <a:r>
              <a:rPr lang="en-US" sz="2000" b="1" dirty="0">
                <a:latin typeface="Times New Roman" panose="02020603050405020304" pitchFamily="18" charset="0"/>
                <a:cs typeface="Times New Roman" panose="02020603050405020304" pitchFamily="18" charset="0"/>
              </a:rPr>
              <a:t>PIPELINES USED IN STANZA: </a:t>
            </a:r>
          </a:p>
          <a:p>
            <a:pPr marL="457200" lvl="0" indent="-355600" algn="just">
              <a:lnSpc>
                <a:spcPct val="115000"/>
              </a:lnSpc>
              <a:spcBef>
                <a:spcPts val="1200"/>
              </a:spcBef>
              <a:buClr>
                <a:schemeClr val="accent1"/>
              </a:buClr>
              <a:buSzPts val="2000"/>
              <a:buFont typeface="Arial"/>
              <a:buChar char="•"/>
            </a:pPr>
            <a:r>
              <a:rPr lang="en-IN" sz="2000" dirty="0">
                <a:latin typeface="Times New Roman" panose="02020603050405020304" pitchFamily="18" charset="0"/>
                <a:cs typeface="Times New Roman" panose="02020603050405020304" pitchFamily="18" charset="0"/>
              </a:rPr>
              <a:t>JNLPBA recognizes entities like Cell Type DNA, RNA, Protein, Cell-line…etc. </a:t>
            </a:r>
          </a:p>
          <a:p>
            <a:pPr marL="457200" lvl="0" indent="-355600" algn="just">
              <a:lnSpc>
                <a:spcPct val="115000"/>
              </a:lnSpc>
              <a:spcBef>
                <a:spcPts val="1200"/>
              </a:spcBef>
              <a:buClr>
                <a:schemeClr val="accent1"/>
              </a:buClr>
              <a:buSzPts val="2000"/>
              <a:buFont typeface="Arial"/>
              <a:buChar char="•"/>
            </a:pPr>
            <a:r>
              <a:rPr lang="en-IN" sz="2000" dirty="0">
                <a:latin typeface="Times New Roman" panose="02020603050405020304" pitchFamily="18" charset="0"/>
                <a:cs typeface="Times New Roman" panose="02020603050405020304" pitchFamily="18" charset="0"/>
              </a:rPr>
              <a:t>BC5CDR (</a:t>
            </a:r>
            <a:r>
              <a:rPr lang="en-IN" sz="2000" dirty="0" err="1">
                <a:latin typeface="Times New Roman" panose="02020603050405020304" pitchFamily="18" charset="0"/>
                <a:cs typeface="Times New Roman" panose="02020603050405020304" pitchFamily="18" charset="0"/>
              </a:rPr>
              <a:t>BioCreative</a:t>
            </a:r>
            <a:r>
              <a:rPr lang="en-IN" sz="2000" dirty="0">
                <a:latin typeface="Times New Roman" panose="02020603050405020304" pitchFamily="18" charset="0"/>
                <a:cs typeface="Times New Roman" panose="02020603050405020304" pitchFamily="18" charset="0"/>
              </a:rPr>
              <a:t> V Chemical Disease Relation) Corpus recognizes Chemicals and Diseases</a:t>
            </a:r>
          </a:p>
          <a:p>
            <a:pPr marL="457200" lvl="0" indent="-355600" algn="just">
              <a:lnSpc>
                <a:spcPct val="115000"/>
              </a:lnSpc>
              <a:spcBef>
                <a:spcPts val="1200"/>
              </a:spcBef>
              <a:buClr>
                <a:schemeClr val="accent1"/>
              </a:buClr>
              <a:buSzPts val="2000"/>
              <a:buFont typeface="Arial"/>
              <a:buChar char="•"/>
            </a:pPr>
            <a:r>
              <a:rPr lang="en-US" sz="2000" dirty="0">
                <a:latin typeface="Times New Roman" panose="02020603050405020304" pitchFamily="18" charset="0"/>
                <a:cs typeface="Times New Roman" panose="02020603050405020304" pitchFamily="18" charset="0"/>
              </a:rPr>
              <a:t>BC4CHEMD </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BioCreative</a:t>
            </a:r>
            <a:r>
              <a:rPr lang="en-IN" sz="2000" dirty="0">
                <a:latin typeface="Times New Roman" panose="02020603050405020304" pitchFamily="18" charset="0"/>
                <a:cs typeface="Times New Roman" panose="02020603050405020304" pitchFamily="18" charset="0"/>
              </a:rPr>
              <a:t> IV Chemical and Drug) Corpus </a:t>
            </a:r>
            <a:r>
              <a:rPr lang="en-US" sz="2000" dirty="0">
                <a:latin typeface="Times New Roman" panose="02020603050405020304" pitchFamily="18" charset="0"/>
                <a:cs typeface="Times New Roman" panose="02020603050405020304" pitchFamily="18" charset="0"/>
              </a:rPr>
              <a:t>recognizes only for chemicals </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16" y="2530735"/>
            <a:ext cx="10796336" cy="3577128"/>
          </a:xfrm>
          <a:prstGeom prst="rect">
            <a:avLst/>
          </a:prstGeom>
        </p:spPr>
      </p:pic>
    </p:spTree>
    <p:extLst>
      <p:ext uri="{BB962C8B-B14F-4D97-AF65-F5344CB8AC3E}">
        <p14:creationId xmlns:p14="http://schemas.microsoft.com/office/powerpoint/2010/main" val="889211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pSp>
        <p:nvGrpSpPr>
          <p:cNvPr id="192" name="Google Shape;192;p26"/>
          <p:cNvGrpSpPr/>
          <p:nvPr/>
        </p:nvGrpSpPr>
        <p:grpSpPr>
          <a:xfrm>
            <a:off x="452284" y="3625857"/>
            <a:ext cx="4967913" cy="2919156"/>
            <a:chOff x="221373" y="3869445"/>
            <a:chExt cx="5169365" cy="2892646"/>
          </a:xfrm>
        </p:grpSpPr>
        <p:grpSp>
          <p:nvGrpSpPr>
            <p:cNvPr id="193" name="Google Shape;193;p26"/>
            <p:cNvGrpSpPr/>
            <p:nvPr/>
          </p:nvGrpSpPr>
          <p:grpSpPr>
            <a:xfrm>
              <a:off x="221373" y="3869445"/>
              <a:ext cx="5169365" cy="2892646"/>
              <a:chOff x="2679700" y="3009900"/>
              <a:chExt cx="3883820" cy="2173288"/>
            </a:xfrm>
          </p:grpSpPr>
          <p:sp>
            <p:nvSpPr>
              <p:cNvPr id="194" name="Google Shape;194;p26"/>
              <p:cNvSpPr/>
              <p:nvPr/>
            </p:nvSpPr>
            <p:spPr>
              <a:xfrm>
                <a:off x="2679700" y="3503613"/>
                <a:ext cx="1754188" cy="1679575"/>
              </a:xfrm>
              <a:custGeom>
                <a:avLst/>
                <a:gdLst/>
                <a:ahLst/>
                <a:cxnLst/>
                <a:rect l="l" t="t" r="r" b="b"/>
                <a:pathLst>
                  <a:path w="1105" h="1058" extrusionOk="0">
                    <a:moveTo>
                      <a:pt x="213" y="0"/>
                    </a:moveTo>
                    <a:lnTo>
                      <a:pt x="0" y="301"/>
                    </a:lnTo>
                    <a:lnTo>
                      <a:pt x="1105" y="1058"/>
                    </a:lnTo>
                    <a:lnTo>
                      <a:pt x="1105" y="601"/>
                    </a:lnTo>
                    <a:lnTo>
                      <a:pt x="213" y="0"/>
                    </a:lnTo>
                    <a:close/>
                  </a:path>
                </a:pathLst>
              </a:custGeom>
              <a:solidFill>
                <a:srgbClr val="4252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195" name="Google Shape;195;p26"/>
              <p:cNvSpPr/>
              <p:nvPr/>
            </p:nvSpPr>
            <p:spPr>
              <a:xfrm>
                <a:off x="4425157" y="3434202"/>
                <a:ext cx="2138363" cy="1695450"/>
              </a:xfrm>
              <a:custGeom>
                <a:avLst/>
                <a:gdLst/>
                <a:ahLst/>
                <a:cxnLst/>
                <a:rect l="l" t="t" r="r" b="b"/>
                <a:pathLst>
                  <a:path w="1347" h="1068" extrusionOk="0">
                    <a:moveTo>
                      <a:pt x="1075" y="0"/>
                    </a:moveTo>
                    <a:lnTo>
                      <a:pt x="0" y="611"/>
                    </a:lnTo>
                    <a:lnTo>
                      <a:pt x="0" y="1068"/>
                    </a:lnTo>
                    <a:lnTo>
                      <a:pt x="1347" y="311"/>
                    </a:lnTo>
                    <a:lnTo>
                      <a:pt x="1075"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2E3A"/>
                  </a:solidFill>
                  <a:latin typeface="Arial"/>
                  <a:ea typeface="Arial"/>
                  <a:cs typeface="Arial"/>
                  <a:sym typeface="Arial"/>
                </a:endParaRPr>
              </a:p>
            </p:txBody>
          </p:sp>
          <p:sp>
            <p:nvSpPr>
              <p:cNvPr id="196" name="Google Shape;196;p26"/>
              <p:cNvSpPr/>
              <p:nvPr/>
            </p:nvSpPr>
            <p:spPr>
              <a:xfrm>
                <a:off x="3017838" y="3503613"/>
                <a:ext cx="3122613" cy="969963"/>
              </a:xfrm>
              <a:custGeom>
                <a:avLst/>
                <a:gdLst/>
                <a:ahLst/>
                <a:cxnLst/>
                <a:rect l="l" t="t" r="r" b="b"/>
                <a:pathLst>
                  <a:path w="1967" h="611" extrusionOk="0">
                    <a:moveTo>
                      <a:pt x="0" y="0"/>
                    </a:moveTo>
                    <a:lnTo>
                      <a:pt x="892" y="601"/>
                    </a:lnTo>
                    <a:lnTo>
                      <a:pt x="892" y="601"/>
                    </a:lnTo>
                    <a:lnTo>
                      <a:pt x="1967" y="0"/>
                    </a:lnTo>
                    <a:lnTo>
                      <a:pt x="892" y="611"/>
                    </a:lnTo>
                    <a:lnTo>
                      <a:pt x="892" y="611"/>
                    </a:lnTo>
                    <a:lnTo>
                      <a:pt x="892" y="611"/>
                    </a:lnTo>
                    <a:lnTo>
                      <a:pt x="0" y="0"/>
                    </a:lnTo>
                    <a:close/>
                  </a:path>
                </a:pathLst>
              </a:custGeom>
              <a:solidFill>
                <a:srgbClr val="2C375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197" name="Google Shape;197;p26"/>
              <p:cNvSpPr/>
              <p:nvPr/>
            </p:nvSpPr>
            <p:spPr>
              <a:xfrm>
                <a:off x="3017838" y="3009900"/>
                <a:ext cx="3122613" cy="1447800"/>
              </a:xfrm>
              <a:custGeom>
                <a:avLst/>
                <a:gdLst/>
                <a:ahLst/>
                <a:cxnLst/>
                <a:rect l="l" t="t" r="r" b="b"/>
                <a:pathLst>
                  <a:path w="1967" h="912" extrusionOk="0">
                    <a:moveTo>
                      <a:pt x="0" y="311"/>
                    </a:moveTo>
                    <a:lnTo>
                      <a:pt x="892" y="912"/>
                    </a:lnTo>
                    <a:lnTo>
                      <a:pt x="1967" y="311"/>
                    </a:lnTo>
                    <a:lnTo>
                      <a:pt x="921" y="0"/>
                    </a:lnTo>
                    <a:lnTo>
                      <a:pt x="0" y="311"/>
                    </a:lnTo>
                    <a:close/>
                  </a:path>
                </a:pathLst>
              </a:custGeom>
              <a:solidFill>
                <a:srgbClr val="4252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198" name="Google Shape;198;p26"/>
            <p:cNvSpPr txBox="1"/>
            <p:nvPr/>
          </p:nvSpPr>
          <p:spPr>
            <a:xfrm>
              <a:off x="2525755" y="6226813"/>
              <a:ext cx="383493" cy="3078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BFBFB"/>
                  </a:solidFill>
                  <a:latin typeface="Arial"/>
                  <a:ea typeface="Arial"/>
                  <a:cs typeface="Arial"/>
                  <a:sym typeface="Arial"/>
                </a:rPr>
                <a:t>05</a:t>
              </a:r>
              <a:endParaRPr sz="1400" b="0" i="0" u="none" strike="noStrike" cap="none">
                <a:solidFill>
                  <a:srgbClr val="000000"/>
                </a:solidFill>
                <a:latin typeface="Arial"/>
                <a:ea typeface="Arial"/>
                <a:cs typeface="Arial"/>
                <a:sym typeface="Arial"/>
              </a:endParaRPr>
            </a:p>
          </p:txBody>
        </p:sp>
      </p:grpSp>
      <p:sp>
        <p:nvSpPr>
          <p:cNvPr id="199" name="Google Shape;199;p26"/>
          <p:cNvSpPr/>
          <p:nvPr/>
        </p:nvSpPr>
        <p:spPr>
          <a:xfrm>
            <a:off x="1917719" y="4191314"/>
            <a:ext cx="3122162" cy="969822"/>
          </a:xfrm>
          <a:custGeom>
            <a:avLst/>
            <a:gdLst/>
            <a:ahLst/>
            <a:cxnLst/>
            <a:rect l="l" t="t" r="r" b="b"/>
            <a:pathLst>
              <a:path w="1967" h="611" extrusionOk="0">
                <a:moveTo>
                  <a:pt x="0" y="10"/>
                </a:moveTo>
                <a:lnTo>
                  <a:pt x="892" y="611"/>
                </a:lnTo>
                <a:lnTo>
                  <a:pt x="892" y="611"/>
                </a:lnTo>
                <a:lnTo>
                  <a:pt x="1967" y="0"/>
                </a:lnTo>
                <a:lnTo>
                  <a:pt x="892" y="611"/>
                </a:lnTo>
                <a:lnTo>
                  <a:pt x="892" y="611"/>
                </a:lnTo>
                <a:lnTo>
                  <a:pt x="892" y="611"/>
                </a:lnTo>
                <a:lnTo>
                  <a:pt x="0" y="10"/>
                </a:lnTo>
                <a:close/>
              </a:path>
            </a:pathLst>
          </a:custGeom>
          <a:solidFill>
            <a:srgbClr val="9C8A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nvGrpSpPr>
          <p:cNvPr id="200" name="Google Shape;200;p26"/>
          <p:cNvGrpSpPr/>
          <p:nvPr/>
        </p:nvGrpSpPr>
        <p:grpSpPr>
          <a:xfrm>
            <a:off x="819703" y="3254349"/>
            <a:ext cx="4155597" cy="2357725"/>
            <a:chOff x="671435" y="3421497"/>
            <a:chExt cx="4156198" cy="2358066"/>
          </a:xfrm>
        </p:grpSpPr>
        <p:grpSp>
          <p:nvGrpSpPr>
            <p:cNvPr id="201" name="Google Shape;201;p26"/>
            <p:cNvGrpSpPr/>
            <p:nvPr/>
          </p:nvGrpSpPr>
          <p:grpSpPr>
            <a:xfrm>
              <a:off x="671435" y="3421497"/>
              <a:ext cx="4156198" cy="2358066"/>
              <a:chOff x="3017838" y="2671763"/>
              <a:chExt cx="3122613" cy="1771650"/>
            </a:xfrm>
          </p:grpSpPr>
          <p:sp>
            <p:nvSpPr>
              <p:cNvPr id="202" name="Google Shape;202;p26"/>
              <p:cNvSpPr/>
              <p:nvPr/>
            </p:nvSpPr>
            <p:spPr>
              <a:xfrm>
                <a:off x="3017838" y="3009900"/>
                <a:ext cx="1416050" cy="1433513"/>
              </a:xfrm>
              <a:custGeom>
                <a:avLst/>
                <a:gdLst/>
                <a:ahLst/>
                <a:cxnLst/>
                <a:rect l="l" t="t" r="r" b="b"/>
                <a:pathLst>
                  <a:path w="892" h="903" extrusionOk="0">
                    <a:moveTo>
                      <a:pt x="892" y="456"/>
                    </a:moveTo>
                    <a:lnTo>
                      <a:pt x="223" y="0"/>
                    </a:lnTo>
                    <a:lnTo>
                      <a:pt x="0" y="301"/>
                    </a:lnTo>
                    <a:lnTo>
                      <a:pt x="892" y="903"/>
                    </a:lnTo>
                    <a:lnTo>
                      <a:pt x="892" y="456"/>
                    </a:lnTo>
                    <a:close/>
                  </a:path>
                </a:pathLst>
              </a:custGeom>
              <a:solidFill>
                <a:srgbClr val="5943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03" name="Google Shape;203;p26"/>
              <p:cNvSpPr/>
              <p:nvPr/>
            </p:nvSpPr>
            <p:spPr>
              <a:xfrm>
                <a:off x="4433888" y="3009900"/>
                <a:ext cx="1706563" cy="1433513"/>
              </a:xfrm>
              <a:custGeom>
                <a:avLst/>
                <a:gdLst/>
                <a:ahLst/>
                <a:cxnLst/>
                <a:rect l="l" t="t" r="r" b="b"/>
                <a:pathLst>
                  <a:path w="1075" h="903" extrusionOk="0">
                    <a:moveTo>
                      <a:pt x="0" y="903"/>
                    </a:moveTo>
                    <a:lnTo>
                      <a:pt x="1075" y="301"/>
                    </a:lnTo>
                    <a:lnTo>
                      <a:pt x="804" y="0"/>
                    </a:lnTo>
                    <a:lnTo>
                      <a:pt x="0" y="456"/>
                    </a:lnTo>
                    <a:lnTo>
                      <a:pt x="0" y="903"/>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04" name="Google Shape;204;p26"/>
              <p:cNvSpPr/>
              <p:nvPr/>
            </p:nvSpPr>
            <p:spPr>
              <a:xfrm>
                <a:off x="3371850" y="2671763"/>
                <a:ext cx="2338388" cy="1062038"/>
              </a:xfrm>
              <a:custGeom>
                <a:avLst/>
                <a:gdLst/>
                <a:ahLst/>
                <a:cxnLst/>
                <a:rect l="l" t="t" r="r" b="b"/>
                <a:pathLst>
                  <a:path w="1473" h="669" extrusionOk="0">
                    <a:moveTo>
                      <a:pt x="0" y="213"/>
                    </a:moveTo>
                    <a:lnTo>
                      <a:pt x="669" y="669"/>
                    </a:lnTo>
                    <a:lnTo>
                      <a:pt x="1473" y="213"/>
                    </a:lnTo>
                    <a:lnTo>
                      <a:pt x="717" y="0"/>
                    </a:lnTo>
                    <a:lnTo>
                      <a:pt x="0" y="213"/>
                    </a:lnTo>
                    <a:close/>
                  </a:path>
                </a:pathLst>
              </a:custGeom>
              <a:solidFill>
                <a:srgbClr val="5943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205" name="Google Shape;205;p26"/>
            <p:cNvSpPr txBox="1"/>
            <p:nvPr/>
          </p:nvSpPr>
          <p:spPr>
            <a:xfrm>
              <a:off x="2525755" y="5290904"/>
              <a:ext cx="383493" cy="307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BFBFB"/>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grpSp>
      <p:cxnSp>
        <p:nvCxnSpPr>
          <p:cNvPr id="206" name="Google Shape;206;p26"/>
          <p:cNvCxnSpPr>
            <a:stCxn id="207" idx="1"/>
          </p:cNvCxnSpPr>
          <p:nvPr/>
        </p:nvCxnSpPr>
        <p:spPr>
          <a:xfrm rot="10800000">
            <a:off x="3121242" y="1985713"/>
            <a:ext cx="3624000" cy="0"/>
          </a:xfrm>
          <a:prstGeom prst="straightConnector1">
            <a:avLst/>
          </a:prstGeom>
          <a:noFill/>
          <a:ln w="44450" cap="flat" cmpd="sng">
            <a:solidFill>
              <a:schemeClr val="accent1"/>
            </a:solidFill>
            <a:prstDash val="solid"/>
            <a:round/>
            <a:headEnd type="none" w="sm" len="sm"/>
            <a:tailEnd type="oval" w="med" len="med"/>
          </a:ln>
        </p:spPr>
      </p:cxnSp>
      <p:sp>
        <p:nvSpPr>
          <p:cNvPr id="208" name="Google Shape;208;p26"/>
          <p:cNvSpPr/>
          <p:nvPr/>
        </p:nvSpPr>
        <p:spPr>
          <a:xfrm>
            <a:off x="2734631" y="1361816"/>
            <a:ext cx="4010612" cy="366214"/>
          </a:xfrm>
          <a:prstGeom prst="rect">
            <a:avLst/>
          </a:prstGeom>
          <a:noFill/>
          <a:ln>
            <a:noFill/>
          </a:ln>
        </p:spPr>
        <p:txBody>
          <a:bodyPr spcFirstLastPara="1" wrap="square" lIns="91425" tIns="45700" rIns="91425" bIns="45700" anchor="t" anchorCtr="0">
            <a:spAutoFit/>
          </a:bodyPr>
          <a:lstStyle/>
          <a:p>
            <a:pPr marL="0" marR="0" lvl="0" indent="0" algn="r" rtl="0">
              <a:lnSpc>
                <a:spcPct val="89000"/>
              </a:lnSpc>
              <a:spcBef>
                <a:spcPts val="0"/>
              </a:spcBef>
              <a:spcAft>
                <a:spcPts val="0"/>
              </a:spcAft>
              <a:buClr>
                <a:srgbClr val="000000"/>
              </a:buClr>
              <a:buSzPts val="2000"/>
              <a:buFont typeface="Arial"/>
              <a:buNone/>
            </a:pPr>
            <a:r>
              <a:rPr lang="en-US" sz="2000" b="1" i="0" u="none" strike="noStrike" cap="none" dirty="0">
                <a:latin typeface="Arial"/>
                <a:ea typeface="Arial"/>
                <a:cs typeface="Arial"/>
                <a:sym typeface="Arial"/>
              </a:rPr>
              <a:t>Scope, Goals and Objectives</a:t>
            </a:r>
            <a:endParaRPr sz="1000" b="1" i="0" u="none" strike="noStrike" cap="none" dirty="0">
              <a:latin typeface="Arial"/>
              <a:ea typeface="Arial"/>
              <a:cs typeface="Arial"/>
              <a:sym typeface="Arial"/>
            </a:endParaRPr>
          </a:p>
        </p:txBody>
      </p:sp>
      <p:sp>
        <p:nvSpPr>
          <p:cNvPr id="207" name="Google Shape;207;p26"/>
          <p:cNvSpPr/>
          <p:nvPr/>
        </p:nvSpPr>
        <p:spPr>
          <a:xfrm>
            <a:off x="6745242" y="1635632"/>
            <a:ext cx="700161" cy="700161"/>
          </a:xfrm>
          <a:prstGeom prst="roundRect">
            <a:avLst>
              <a:gd name="adj" fmla="val 50000"/>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0" u="none" strike="noStrike" cap="none">
                <a:solidFill>
                  <a:srgbClr val="FFFFFF"/>
                </a:solidFill>
                <a:latin typeface="Arial"/>
                <a:ea typeface="Arial"/>
                <a:cs typeface="Arial"/>
                <a:sym typeface="Arial"/>
              </a:rPr>
              <a:t>G</a:t>
            </a:r>
            <a:endParaRPr sz="2700" b="0" i="0" u="none" strike="noStrike" cap="none">
              <a:solidFill>
                <a:srgbClr val="FFFFFF"/>
              </a:solidFill>
              <a:latin typeface="Arial"/>
              <a:ea typeface="Arial"/>
              <a:cs typeface="Arial"/>
              <a:sym typeface="Arial"/>
            </a:endParaRPr>
          </a:p>
        </p:txBody>
      </p:sp>
      <p:cxnSp>
        <p:nvCxnSpPr>
          <p:cNvPr id="209" name="Google Shape;209;p26"/>
          <p:cNvCxnSpPr>
            <a:stCxn id="210" idx="1"/>
          </p:cNvCxnSpPr>
          <p:nvPr/>
        </p:nvCxnSpPr>
        <p:spPr>
          <a:xfrm rot="10800000">
            <a:off x="3830111" y="2696920"/>
            <a:ext cx="6074700" cy="0"/>
          </a:xfrm>
          <a:prstGeom prst="straightConnector1">
            <a:avLst/>
          </a:prstGeom>
          <a:noFill/>
          <a:ln w="44450" cap="flat" cmpd="sng">
            <a:solidFill>
              <a:schemeClr val="accent2"/>
            </a:solidFill>
            <a:prstDash val="solid"/>
            <a:round/>
            <a:headEnd type="none" w="sm" len="sm"/>
            <a:tailEnd type="oval" w="med" len="med"/>
          </a:ln>
        </p:spPr>
      </p:cxnSp>
      <p:sp>
        <p:nvSpPr>
          <p:cNvPr id="211" name="Google Shape;211;p26"/>
          <p:cNvSpPr/>
          <p:nvPr/>
        </p:nvSpPr>
        <p:spPr>
          <a:xfrm>
            <a:off x="5122566" y="2303818"/>
            <a:ext cx="4809958" cy="366214"/>
          </a:xfrm>
          <a:prstGeom prst="rect">
            <a:avLst/>
          </a:prstGeom>
          <a:noFill/>
          <a:ln>
            <a:noFill/>
          </a:ln>
        </p:spPr>
        <p:txBody>
          <a:bodyPr spcFirstLastPara="1" wrap="square" lIns="91425" tIns="45700" rIns="91425" bIns="45700" anchor="t" anchorCtr="0">
            <a:spAutoFit/>
          </a:bodyPr>
          <a:lstStyle/>
          <a:p>
            <a:pPr marL="0" marR="0" lvl="0" indent="0" algn="r" rtl="0">
              <a:lnSpc>
                <a:spcPct val="89000"/>
              </a:lnSpc>
              <a:spcBef>
                <a:spcPts val="0"/>
              </a:spcBef>
              <a:spcAft>
                <a:spcPts val="0"/>
              </a:spcAft>
              <a:buClr>
                <a:srgbClr val="000000"/>
              </a:buClr>
              <a:buSzPts val="2000"/>
              <a:buFont typeface="Arial"/>
              <a:buNone/>
            </a:pPr>
            <a:r>
              <a:rPr lang="en-US" sz="2000" b="1" i="0" u="none" strike="noStrike" cap="none" dirty="0">
                <a:latin typeface="Arial"/>
                <a:ea typeface="Arial"/>
                <a:cs typeface="Arial"/>
                <a:sym typeface="Arial"/>
              </a:rPr>
              <a:t>Reading and Exploring the Data</a:t>
            </a:r>
            <a:endParaRPr sz="1000" b="1" i="0" u="none" strike="noStrike" cap="none" dirty="0">
              <a:latin typeface="Arial"/>
              <a:ea typeface="Arial"/>
              <a:cs typeface="Arial"/>
              <a:sym typeface="Arial"/>
            </a:endParaRPr>
          </a:p>
        </p:txBody>
      </p:sp>
      <p:sp>
        <p:nvSpPr>
          <p:cNvPr id="210" name="Google Shape;210;p26"/>
          <p:cNvSpPr/>
          <p:nvPr/>
        </p:nvSpPr>
        <p:spPr>
          <a:xfrm>
            <a:off x="9904811" y="2346839"/>
            <a:ext cx="700161" cy="700161"/>
          </a:xfrm>
          <a:prstGeom prst="roundRect">
            <a:avLst>
              <a:gd name="adj" fmla="val 50000"/>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0" u="none" strike="noStrike" cap="none">
                <a:solidFill>
                  <a:srgbClr val="FFFFFF"/>
                </a:solidFill>
                <a:latin typeface="Arial"/>
                <a:ea typeface="Arial"/>
                <a:cs typeface="Arial"/>
                <a:sym typeface="Arial"/>
              </a:rPr>
              <a:t>I</a:t>
            </a:r>
            <a:endParaRPr sz="2700" b="0" i="0" u="none" strike="noStrike" cap="none">
              <a:solidFill>
                <a:srgbClr val="FFFFFF"/>
              </a:solidFill>
              <a:latin typeface="Arial"/>
              <a:ea typeface="Arial"/>
              <a:cs typeface="Arial"/>
              <a:sym typeface="Arial"/>
            </a:endParaRPr>
          </a:p>
        </p:txBody>
      </p:sp>
      <p:cxnSp>
        <p:nvCxnSpPr>
          <p:cNvPr id="212" name="Google Shape;212;p26"/>
          <p:cNvCxnSpPr>
            <a:stCxn id="213" idx="1"/>
          </p:cNvCxnSpPr>
          <p:nvPr/>
        </p:nvCxnSpPr>
        <p:spPr>
          <a:xfrm rot="10800000">
            <a:off x="4408074" y="3440103"/>
            <a:ext cx="3624000" cy="0"/>
          </a:xfrm>
          <a:prstGeom prst="straightConnector1">
            <a:avLst/>
          </a:prstGeom>
          <a:noFill/>
          <a:ln w="44450" cap="flat" cmpd="sng">
            <a:solidFill>
              <a:schemeClr val="accent1"/>
            </a:solidFill>
            <a:prstDash val="solid"/>
            <a:round/>
            <a:headEnd type="none" w="sm" len="sm"/>
            <a:tailEnd type="oval" w="med" len="med"/>
          </a:ln>
        </p:spPr>
      </p:cxnSp>
      <p:sp>
        <p:nvSpPr>
          <p:cNvPr id="213" name="Google Shape;213;p26"/>
          <p:cNvSpPr/>
          <p:nvPr/>
        </p:nvSpPr>
        <p:spPr>
          <a:xfrm>
            <a:off x="8032074" y="3090022"/>
            <a:ext cx="700161" cy="700161"/>
          </a:xfrm>
          <a:prstGeom prst="roundRect">
            <a:avLst>
              <a:gd name="adj" fmla="val 50000"/>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0" u="none" strike="noStrike" cap="none" dirty="0">
                <a:solidFill>
                  <a:srgbClr val="FFFFFF"/>
                </a:solidFill>
                <a:latin typeface="Arial"/>
                <a:ea typeface="Arial"/>
                <a:cs typeface="Arial"/>
                <a:sym typeface="Arial"/>
              </a:rPr>
              <a:t>S</a:t>
            </a:r>
            <a:endParaRPr sz="2700" b="0" i="0" u="none" strike="noStrike" cap="none" dirty="0">
              <a:solidFill>
                <a:srgbClr val="FFFFFF"/>
              </a:solidFill>
              <a:latin typeface="Arial"/>
              <a:ea typeface="Arial"/>
              <a:cs typeface="Arial"/>
              <a:sym typeface="Arial"/>
            </a:endParaRPr>
          </a:p>
        </p:txBody>
      </p:sp>
      <p:cxnSp>
        <p:nvCxnSpPr>
          <p:cNvPr id="215" name="Google Shape;215;p26"/>
          <p:cNvCxnSpPr>
            <a:stCxn id="216" idx="1"/>
          </p:cNvCxnSpPr>
          <p:nvPr/>
        </p:nvCxnSpPr>
        <p:spPr>
          <a:xfrm rot="10800000">
            <a:off x="4975154" y="4075253"/>
            <a:ext cx="5873400" cy="0"/>
          </a:xfrm>
          <a:prstGeom prst="straightConnector1">
            <a:avLst/>
          </a:prstGeom>
          <a:noFill/>
          <a:ln w="44450" cap="flat" cmpd="sng">
            <a:solidFill>
              <a:schemeClr val="accent2"/>
            </a:solidFill>
            <a:prstDash val="solid"/>
            <a:round/>
            <a:headEnd type="none" w="sm" len="sm"/>
            <a:tailEnd type="oval" w="med" len="med"/>
          </a:ln>
        </p:spPr>
      </p:cxnSp>
      <p:sp>
        <p:nvSpPr>
          <p:cNvPr id="217" name="Google Shape;217;p26"/>
          <p:cNvSpPr/>
          <p:nvPr/>
        </p:nvSpPr>
        <p:spPr>
          <a:xfrm>
            <a:off x="7551126" y="3708998"/>
            <a:ext cx="3362473" cy="366214"/>
          </a:xfrm>
          <a:prstGeom prst="rect">
            <a:avLst/>
          </a:prstGeom>
          <a:noFill/>
          <a:ln>
            <a:noFill/>
          </a:ln>
        </p:spPr>
        <p:txBody>
          <a:bodyPr spcFirstLastPara="1" wrap="square" lIns="91425" tIns="45700" rIns="91425" bIns="45700" anchor="t" anchorCtr="0">
            <a:spAutoFit/>
          </a:bodyPr>
          <a:lstStyle/>
          <a:p>
            <a:pPr marL="0" marR="0" lvl="0" indent="0" algn="r" rtl="0">
              <a:lnSpc>
                <a:spcPct val="89000"/>
              </a:lnSpc>
              <a:spcBef>
                <a:spcPts val="0"/>
              </a:spcBef>
              <a:spcAft>
                <a:spcPts val="0"/>
              </a:spcAft>
              <a:buClr>
                <a:srgbClr val="000000"/>
              </a:buClr>
              <a:buSzPts val="2000"/>
              <a:buFont typeface="Arial"/>
              <a:buNone/>
            </a:pPr>
            <a:r>
              <a:rPr lang="en-IN" sz="2000" b="1" i="0" u="none" strike="noStrike" cap="none" dirty="0">
                <a:latin typeface="Arial"/>
                <a:ea typeface="Arial"/>
                <a:cs typeface="Arial"/>
                <a:sym typeface="Arial"/>
              </a:rPr>
              <a:t>Pre-Trained Models</a:t>
            </a:r>
            <a:endParaRPr sz="2000" b="1" i="0" u="none" strike="noStrike" cap="none" dirty="0">
              <a:latin typeface="Arial"/>
              <a:ea typeface="Arial"/>
              <a:cs typeface="Arial"/>
              <a:sym typeface="Arial"/>
            </a:endParaRPr>
          </a:p>
        </p:txBody>
      </p:sp>
      <p:sp>
        <p:nvSpPr>
          <p:cNvPr id="216" name="Google Shape;216;p26"/>
          <p:cNvSpPr/>
          <p:nvPr/>
        </p:nvSpPr>
        <p:spPr>
          <a:xfrm>
            <a:off x="10848554" y="3725173"/>
            <a:ext cx="700161" cy="700161"/>
          </a:xfrm>
          <a:prstGeom prst="roundRect">
            <a:avLst>
              <a:gd name="adj" fmla="val 50000"/>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dirty="0">
                <a:solidFill>
                  <a:srgbClr val="FFFFFF"/>
                </a:solidFill>
              </a:rPr>
              <a:t>E</a:t>
            </a:r>
            <a:endParaRPr sz="2700" b="0" i="0" u="none" strike="noStrike" cap="none" dirty="0">
              <a:solidFill>
                <a:srgbClr val="FFFFFF"/>
              </a:solidFill>
              <a:latin typeface="Arial"/>
              <a:ea typeface="Arial"/>
              <a:cs typeface="Arial"/>
              <a:sym typeface="Arial"/>
            </a:endParaRPr>
          </a:p>
        </p:txBody>
      </p:sp>
      <p:cxnSp>
        <p:nvCxnSpPr>
          <p:cNvPr id="218" name="Google Shape;218;p26"/>
          <p:cNvCxnSpPr>
            <a:stCxn id="219" idx="1"/>
          </p:cNvCxnSpPr>
          <p:nvPr/>
        </p:nvCxnSpPr>
        <p:spPr>
          <a:xfrm rot="10800000">
            <a:off x="5608363" y="4840719"/>
            <a:ext cx="3624000" cy="0"/>
          </a:xfrm>
          <a:prstGeom prst="straightConnector1">
            <a:avLst/>
          </a:prstGeom>
          <a:noFill/>
          <a:ln w="44450" cap="flat" cmpd="sng">
            <a:solidFill>
              <a:schemeClr val="accent1"/>
            </a:solidFill>
            <a:prstDash val="solid"/>
            <a:round/>
            <a:headEnd type="none" w="sm" len="sm"/>
            <a:tailEnd type="oval" w="med" len="med"/>
          </a:ln>
        </p:spPr>
      </p:cxnSp>
      <p:sp>
        <p:nvSpPr>
          <p:cNvPr id="220" name="Google Shape;220;p26"/>
          <p:cNvSpPr/>
          <p:nvPr/>
        </p:nvSpPr>
        <p:spPr>
          <a:xfrm>
            <a:off x="5816135" y="4353254"/>
            <a:ext cx="3362473" cy="366254"/>
          </a:xfrm>
          <a:prstGeom prst="rect">
            <a:avLst/>
          </a:prstGeom>
          <a:noFill/>
          <a:ln>
            <a:noFill/>
          </a:ln>
        </p:spPr>
        <p:txBody>
          <a:bodyPr spcFirstLastPara="1" wrap="square" lIns="91425" tIns="45700" rIns="91425" bIns="45700" anchor="t" anchorCtr="0">
            <a:spAutoFit/>
          </a:bodyPr>
          <a:lstStyle/>
          <a:p>
            <a:pPr marL="0" marR="0" lvl="0" indent="0" algn="r" rtl="0">
              <a:lnSpc>
                <a:spcPct val="89000"/>
              </a:lnSpc>
              <a:spcBef>
                <a:spcPts val="0"/>
              </a:spcBef>
              <a:spcAft>
                <a:spcPts val="0"/>
              </a:spcAft>
              <a:buClr>
                <a:srgbClr val="000000"/>
              </a:buClr>
              <a:buSzPts val="2000"/>
              <a:buFont typeface="Arial"/>
              <a:buNone/>
            </a:pPr>
            <a:r>
              <a:rPr lang="en-US" sz="2000" b="1" i="0" u="none" strike="noStrike" cap="none" dirty="0">
                <a:latin typeface="Arial"/>
                <a:ea typeface="Arial"/>
                <a:cs typeface="Arial"/>
                <a:sym typeface="Arial"/>
              </a:rPr>
              <a:t>Deployment</a:t>
            </a:r>
            <a:endParaRPr sz="1000" b="1" i="0" u="none" strike="noStrike" cap="none" dirty="0">
              <a:latin typeface="Arial"/>
              <a:ea typeface="Arial"/>
              <a:cs typeface="Arial"/>
              <a:sym typeface="Arial"/>
            </a:endParaRPr>
          </a:p>
        </p:txBody>
      </p:sp>
      <p:sp>
        <p:nvSpPr>
          <p:cNvPr id="219" name="Google Shape;219;p26"/>
          <p:cNvSpPr/>
          <p:nvPr/>
        </p:nvSpPr>
        <p:spPr>
          <a:xfrm>
            <a:off x="9232363" y="4490639"/>
            <a:ext cx="700161" cy="700161"/>
          </a:xfrm>
          <a:prstGeom prst="roundRect">
            <a:avLst>
              <a:gd name="adj" fmla="val 50000"/>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0" u="none" strike="noStrike" cap="none" dirty="0">
                <a:solidFill>
                  <a:srgbClr val="FFFFFF"/>
                </a:solidFill>
                <a:latin typeface="Arial"/>
                <a:ea typeface="Arial"/>
                <a:cs typeface="Arial"/>
                <a:sym typeface="Arial"/>
              </a:rPr>
              <a:t>D</a:t>
            </a:r>
            <a:endParaRPr sz="2700" b="0" i="0" u="none" strike="noStrike" cap="none" dirty="0">
              <a:solidFill>
                <a:srgbClr val="FFFFFF"/>
              </a:solidFill>
              <a:latin typeface="Arial"/>
              <a:ea typeface="Arial"/>
              <a:cs typeface="Arial"/>
              <a:sym typeface="Arial"/>
            </a:endParaRPr>
          </a:p>
        </p:txBody>
      </p:sp>
      <p:grpSp>
        <p:nvGrpSpPr>
          <p:cNvPr id="222" name="Google Shape;222;p26"/>
          <p:cNvGrpSpPr/>
          <p:nvPr/>
        </p:nvGrpSpPr>
        <p:grpSpPr>
          <a:xfrm>
            <a:off x="1290827" y="2660692"/>
            <a:ext cx="3111945" cy="2007024"/>
            <a:chOff x="1142625" y="2827753"/>
            <a:chExt cx="3112395" cy="2007314"/>
          </a:xfrm>
        </p:grpSpPr>
        <p:grpSp>
          <p:nvGrpSpPr>
            <p:cNvPr id="223" name="Google Shape;223;p26"/>
            <p:cNvGrpSpPr/>
            <p:nvPr/>
          </p:nvGrpSpPr>
          <p:grpSpPr>
            <a:xfrm>
              <a:off x="1142625" y="2827753"/>
              <a:ext cx="3112395" cy="2007314"/>
              <a:chOff x="3371850" y="2225675"/>
              <a:chExt cx="2338388" cy="1508125"/>
            </a:xfrm>
          </p:grpSpPr>
          <p:sp>
            <p:nvSpPr>
              <p:cNvPr id="224" name="Google Shape;224;p26"/>
              <p:cNvSpPr/>
              <p:nvPr/>
            </p:nvSpPr>
            <p:spPr>
              <a:xfrm>
                <a:off x="3371850" y="3009900"/>
                <a:ext cx="2338388" cy="723900"/>
              </a:xfrm>
              <a:custGeom>
                <a:avLst/>
                <a:gdLst/>
                <a:ahLst/>
                <a:cxnLst/>
                <a:rect l="l" t="t" r="r" b="b"/>
                <a:pathLst>
                  <a:path w="1473" h="456" extrusionOk="0">
                    <a:moveTo>
                      <a:pt x="0" y="0"/>
                    </a:moveTo>
                    <a:lnTo>
                      <a:pt x="669" y="456"/>
                    </a:lnTo>
                    <a:lnTo>
                      <a:pt x="669" y="456"/>
                    </a:lnTo>
                    <a:lnTo>
                      <a:pt x="1066" y="224"/>
                    </a:lnTo>
                    <a:lnTo>
                      <a:pt x="1473" y="0"/>
                    </a:lnTo>
                    <a:lnTo>
                      <a:pt x="1076" y="233"/>
                    </a:lnTo>
                    <a:lnTo>
                      <a:pt x="669" y="456"/>
                    </a:lnTo>
                    <a:lnTo>
                      <a:pt x="669" y="456"/>
                    </a:lnTo>
                    <a:lnTo>
                      <a:pt x="669" y="456"/>
                    </a:lnTo>
                    <a:lnTo>
                      <a:pt x="0" y="0"/>
                    </a:lnTo>
                    <a:close/>
                  </a:path>
                </a:pathLst>
              </a:custGeom>
              <a:solidFill>
                <a:srgbClr val="3B2C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25" name="Google Shape;225;p26"/>
              <p:cNvSpPr/>
              <p:nvPr/>
            </p:nvSpPr>
            <p:spPr>
              <a:xfrm>
                <a:off x="3371850" y="2533650"/>
                <a:ext cx="1062038" cy="1200150"/>
              </a:xfrm>
              <a:custGeom>
                <a:avLst/>
                <a:gdLst/>
                <a:ahLst/>
                <a:cxnLst/>
                <a:rect l="l" t="t" r="r" b="b"/>
                <a:pathLst>
                  <a:path w="669" h="756" extrusionOk="0">
                    <a:moveTo>
                      <a:pt x="669" y="300"/>
                    </a:moveTo>
                    <a:lnTo>
                      <a:pt x="223" y="0"/>
                    </a:lnTo>
                    <a:lnTo>
                      <a:pt x="0" y="300"/>
                    </a:lnTo>
                    <a:lnTo>
                      <a:pt x="669" y="756"/>
                    </a:lnTo>
                    <a:lnTo>
                      <a:pt x="669" y="300"/>
                    </a:lnTo>
                    <a:close/>
                  </a:path>
                </a:pathLst>
              </a:custGeom>
              <a:solidFill>
                <a:srgbClr val="9522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26" name="Google Shape;226;p26"/>
              <p:cNvSpPr/>
              <p:nvPr/>
            </p:nvSpPr>
            <p:spPr>
              <a:xfrm>
                <a:off x="4433888" y="2533650"/>
                <a:ext cx="1276350" cy="1200150"/>
              </a:xfrm>
              <a:custGeom>
                <a:avLst/>
                <a:gdLst/>
                <a:ahLst/>
                <a:cxnLst/>
                <a:rect l="l" t="t" r="r" b="b"/>
                <a:pathLst>
                  <a:path w="804" h="756" extrusionOk="0">
                    <a:moveTo>
                      <a:pt x="0" y="756"/>
                    </a:moveTo>
                    <a:lnTo>
                      <a:pt x="804" y="300"/>
                    </a:lnTo>
                    <a:lnTo>
                      <a:pt x="533" y="0"/>
                    </a:lnTo>
                    <a:lnTo>
                      <a:pt x="0" y="300"/>
                    </a:lnTo>
                    <a:lnTo>
                      <a:pt x="0" y="75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27" name="Google Shape;227;p26"/>
              <p:cNvSpPr/>
              <p:nvPr/>
            </p:nvSpPr>
            <p:spPr>
              <a:xfrm>
                <a:off x="3725863" y="2225675"/>
                <a:ext cx="1554163" cy="784225"/>
              </a:xfrm>
              <a:custGeom>
                <a:avLst/>
                <a:gdLst/>
                <a:ahLst/>
                <a:cxnLst/>
                <a:rect l="l" t="t" r="r" b="b"/>
                <a:pathLst>
                  <a:path w="979" h="494" extrusionOk="0">
                    <a:moveTo>
                      <a:pt x="0" y="194"/>
                    </a:moveTo>
                    <a:lnTo>
                      <a:pt x="446" y="494"/>
                    </a:lnTo>
                    <a:lnTo>
                      <a:pt x="979" y="194"/>
                    </a:lnTo>
                    <a:lnTo>
                      <a:pt x="475" y="0"/>
                    </a:lnTo>
                    <a:lnTo>
                      <a:pt x="0" y="194"/>
                    </a:lnTo>
                    <a:close/>
                  </a:path>
                </a:pathLst>
              </a:custGeom>
              <a:solidFill>
                <a:srgbClr val="9522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228" name="Google Shape;228;p26"/>
            <p:cNvSpPr txBox="1"/>
            <p:nvPr/>
          </p:nvSpPr>
          <p:spPr>
            <a:xfrm>
              <a:off x="2525755" y="4319756"/>
              <a:ext cx="383493" cy="3078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BFBFB"/>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grpSp>
      <p:grpSp>
        <p:nvGrpSpPr>
          <p:cNvPr id="229" name="Google Shape;229;p26"/>
          <p:cNvGrpSpPr/>
          <p:nvPr/>
        </p:nvGrpSpPr>
        <p:grpSpPr>
          <a:xfrm>
            <a:off x="1761949" y="2185344"/>
            <a:ext cx="2068292" cy="1512663"/>
            <a:chOff x="1613816" y="2352337"/>
            <a:chExt cx="2068591" cy="1512882"/>
          </a:xfrm>
        </p:grpSpPr>
        <p:grpSp>
          <p:nvGrpSpPr>
            <p:cNvPr id="230" name="Google Shape;230;p26"/>
            <p:cNvGrpSpPr/>
            <p:nvPr/>
          </p:nvGrpSpPr>
          <p:grpSpPr>
            <a:xfrm>
              <a:off x="1613816" y="2352337"/>
              <a:ext cx="2068591" cy="1512882"/>
              <a:chOff x="3725863" y="1508124"/>
              <a:chExt cx="1554163" cy="1136651"/>
            </a:xfrm>
          </p:grpSpPr>
          <p:grpSp>
            <p:nvGrpSpPr>
              <p:cNvPr id="231" name="Google Shape;231;p26"/>
              <p:cNvGrpSpPr/>
              <p:nvPr/>
            </p:nvGrpSpPr>
            <p:grpSpPr>
              <a:xfrm>
                <a:off x="3725863" y="1690687"/>
                <a:ext cx="1554163" cy="954088"/>
                <a:chOff x="3725863" y="2055813"/>
                <a:chExt cx="1554163" cy="954088"/>
              </a:xfrm>
            </p:grpSpPr>
            <p:sp>
              <p:nvSpPr>
                <p:cNvPr id="232" name="Google Shape;232;p26"/>
                <p:cNvSpPr/>
                <p:nvPr/>
              </p:nvSpPr>
              <p:spPr>
                <a:xfrm>
                  <a:off x="3725863" y="2055813"/>
                  <a:ext cx="708025" cy="954088"/>
                </a:xfrm>
                <a:custGeom>
                  <a:avLst/>
                  <a:gdLst/>
                  <a:ahLst/>
                  <a:cxnLst/>
                  <a:rect l="l" t="t" r="r" b="b"/>
                  <a:pathLst>
                    <a:path w="446" h="601" extrusionOk="0">
                      <a:moveTo>
                        <a:pt x="446" y="145"/>
                      </a:moveTo>
                      <a:lnTo>
                        <a:pt x="223" y="0"/>
                      </a:lnTo>
                      <a:lnTo>
                        <a:pt x="0" y="301"/>
                      </a:lnTo>
                      <a:lnTo>
                        <a:pt x="446" y="601"/>
                      </a:lnTo>
                      <a:lnTo>
                        <a:pt x="446" y="145"/>
                      </a:lnTo>
                      <a:close/>
                    </a:path>
                  </a:pathLst>
                </a:custGeom>
                <a:solidFill>
                  <a:srgbClr val="BA216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33" name="Google Shape;233;p26"/>
                <p:cNvSpPr/>
                <p:nvPr/>
              </p:nvSpPr>
              <p:spPr>
                <a:xfrm>
                  <a:off x="4433888" y="2055813"/>
                  <a:ext cx="846138" cy="954088"/>
                </a:xfrm>
                <a:custGeom>
                  <a:avLst/>
                  <a:gdLst/>
                  <a:ahLst/>
                  <a:cxnLst/>
                  <a:rect l="l" t="t" r="r" b="b"/>
                  <a:pathLst>
                    <a:path w="533" h="601" extrusionOk="0">
                      <a:moveTo>
                        <a:pt x="0" y="601"/>
                      </a:moveTo>
                      <a:lnTo>
                        <a:pt x="533" y="301"/>
                      </a:lnTo>
                      <a:lnTo>
                        <a:pt x="261" y="0"/>
                      </a:lnTo>
                      <a:lnTo>
                        <a:pt x="0" y="145"/>
                      </a:lnTo>
                      <a:lnTo>
                        <a:pt x="0" y="60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34" name="Google Shape;234;p26"/>
                <p:cNvSpPr/>
                <p:nvPr/>
              </p:nvSpPr>
              <p:spPr>
                <a:xfrm>
                  <a:off x="3725863" y="2530475"/>
                  <a:ext cx="1554163" cy="476250"/>
                </a:xfrm>
                <a:custGeom>
                  <a:avLst/>
                  <a:gdLst/>
                  <a:ahLst/>
                  <a:cxnLst/>
                  <a:rect l="l" t="t" r="r" b="b"/>
                  <a:pathLst>
                    <a:path w="101" h="31" extrusionOk="0">
                      <a:moveTo>
                        <a:pt x="0" y="0"/>
                      </a:moveTo>
                      <a:cubicBezTo>
                        <a:pt x="15" y="11"/>
                        <a:pt x="31" y="21"/>
                        <a:pt x="46" y="31"/>
                      </a:cubicBezTo>
                      <a:cubicBezTo>
                        <a:pt x="46" y="31"/>
                        <a:pt x="46" y="31"/>
                        <a:pt x="46" y="31"/>
                      </a:cubicBezTo>
                      <a:cubicBezTo>
                        <a:pt x="73" y="16"/>
                        <a:pt x="73" y="16"/>
                        <a:pt x="73" y="16"/>
                      </a:cubicBezTo>
                      <a:cubicBezTo>
                        <a:pt x="101" y="0"/>
                        <a:pt x="101" y="0"/>
                        <a:pt x="101" y="0"/>
                      </a:cubicBezTo>
                      <a:cubicBezTo>
                        <a:pt x="74" y="16"/>
                        <a:pt x="74" y="16"/>
                        <a:pt x="74" y="16"/>
                      </a:cubicBezTo>
                      <a:cubicBezTo>
                        <a:pt x="46" y="31"/>
                        <a:pt x="46" y="31"/>
                        <a:pt x="46" y="31"/>
                      </a:cubicBezTo>
                      <a:cubicBezTo>
                        <a:pt x="46" y="31"/>
                        <a:pt x="46" y="31"/>
                        <a:pt x="46" y="31"/>
                      </a:cubicBezTo>
                      <a:cubicBezTo>
                        <a:pt x="46" y="31"/>
                        <a:pt x="46" y="31"/>
                        <a:pt x="46" y="31"/>
                      </a:cubicBezTo>
                      <a:cubicBezTo>
                        <a:pt x="30" y="21"/>
                        <a:pt x="15" y="11"/>
                        <a:pt x="0" y="0"/>
                      </a:cubicBezTo>
                      <a:close/>
                    </a:path>
                  </a:pathLst>
                </a:custGeom>
                <a:solidFill>
                  <a:srgbClr val="7C164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235" name="Google Shape;235;p26"/>
              <p:cNvSpPr/>
              <p:nvPr/>
            </p:nvSpPr>
            <p:spPr>
              <a:xfrm>
                <a:off x="4079875" y="1508124"/>
                <a:ext cx="768350" cy="415925"/>
              </a:xfrm>
              <a:custGeom>
                <a:avLst/>
                <a:gdLst/>
                <a:ahLst/>
                <a:cxnLst/>
                <a:rect l="l" t="t" r="r" b="b"/>
                <a:pathLst>
                  <a:path w="484" h="262" extrusionOk="0">
                    <a:moveTo>
                      <a:pt x="0" y="117"/>
                    </a:moveTo>
                    <a:lnTo>
                      <a:pt x="223" y="262"/>
                    </a:lnTo>
                    <a:lnTo>
                      <a:pt x="484" y="117"/>
                    </a:lnTo>
                    <a:lnTo>
                      <a:pt x="223" y="0"/>
                    </a:lnTo>
                    <a:lnTo>
                      <a:pt x="0" y="117"/>
                    </a:lnTo>
                    <a:close/>
                  </a:path>
                </a:pathLst>
              </a:custGeom>
              <a:solidFill>
                <a:srgbClr val="BA216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236" name="Google Shape;236;p26"/>
            <p:cNvSpPr txBox="1"/>
            <p:nvPr/>
          </p:nvSpPr>
          <p:spPr>
            <a:xfrm>
              <a:off x="2525755" y="3319671"/>
              <a:ext cx="383493" cy="3078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BFBFB"/>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grpSp>
      <p:grpSp>
        <p:nvGrpSpPr>
          <p:cNvPr id="237" name="Google Shape;237;p26"/>
          <p:cNvGrpSpPr/>
          <p:nvPr/>
        </p:nvGrpSpPr>
        <p:grpSpPr>
          <a:xfrm>
            <a:off x="2233070" y="1788165"/>
            <a:ext cx="1022528" cy="954922"/>
            <a:chOff x="2085006" y="1955100"/>
            <a:chExt cx="1022675" cy="955060"/>
          </a:xfrm>
        </p:grpSpPr>
        <p:grpSp>
          <p:nvGrpSpPr>
            <p:cNvPr id="238" name="Google Shape;238;p26"/>
            <p:cNvGrpSpPr/>
            <p:nvPr/>
          </p:nvGrpSpPr>
          <p:grpSpPr>
            <a:xfrm>
              <a:off x="2085006" y="1955100"/>
              <a:ext cx="1022675" cy="955060"/>
              <a:chOff x="4079875" y="1577975"/>
              <a:chExt cx="768351" cy="717551"/>
            </a:xfrm>
          </p:grpSpPr>
          <p:sp>
            <p:nvSpPr>
              <p:cNvPr id="239" name="Google Shape;239;p26"/>
              <p:cNvSpPr/>
              <p:nvPr/>
            </p:nvSpPr>
            <p:spPr>
              <a:xfrm>
                <a:off x="4079875" y="2049463"/>
                <a:ext cx="768350" cy="246063"/>
              </a:xfrm>
              <a:custGeom>
                <a:avLst/>
                <a:gdLst/>
                <a:ahLst/>
                <a:cxnLst/>
                <a:rect l="l" t="t" r="r" b="b"/>
                <a:pathLst>
                  <a:path w="50" h="16" extrusionOk="0">
                    <a:moveTo>
                      <a:pt x="0" y="1"/>
                    </a:moveTo>
                    <a:cubicBezTo>
                      <a:pt x="8" y="5"/>
                      <a:pt x="15" y="10"/>
                      <a:pt x="23" y="15"/>
                    </a:cubicBezTo>
                    <a:cubicBezTo>
                      <a:pt x="23" y="15"/>
                      <a:pt x="23" y="15"/>
                      <a:pt x="23" y="15"/>
                    </a:cubicBezTo>
                    <a:cubicBezTo>
                      <a:pt x="36" y="8"/>
                      <a:pt x="36" y="8"/>
                      <a:pt x="36" y="8"/>
                    </a:cubicBezTo>
                    <a:cubicBezTo>
                      <a:pt x="41" y="5"/>
                      <a:pt x="46" y="3"/>
                      <a:pt x="50" y="0"/>
                    </a:cubicBezTo>
                    <a:cubicBezTo>
                      <a:pt x="46" y="3"/>
                      <a:pt x="41" y="6"/>
                      <a:pt x="37" y="8"/>
                    </a:cubicBezTo>
                    <a:cubicBezTo>
                      <a:pt x="23" y="16"/>
                      <a:pt x="23" y="16"/>
                      <a:pt x="23" y="16"/>
                    </a:cubicBezTo>
                    <a:cubicBezTo>
                      <a:pt x="23" y="16"/>
                      <a:pt x="23" y="16"/>
                      <a:pt x="23" y="16"/>
                    </a:cubicBezTo>
                    <a:cubicBezTo>
                      <a:pt x="23" y="16"/>
                      <a:pt x="23" y="16"/>
                      <a:pt x="23" y="16"/>
                    </a:cubicBezTo>
                    <a:cubicBezTo>
                      <a:pt x="15" y="11"/>
                      <a:pt x="7" y="6"/>
                      <a:pt x="0" y="1"/>
                    </a:cubicBezTo>
                    <a:close/>
                  </a:path>
                </a:pathLst>
              </a:custGeom>
              <a:solidFill>
                <a:srgbClr val="5B0E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40" name="Google Shape;240;p26"/>
              <p:cNvSpPr/>
              <p:nvPr/>
            </p:nvSpPr>
            <p:spPr>
              <a:xfrm>
                <a:off x="4079875" y="1577975"/>
                <a:ext cx="354013" cy="708025"/>
              </a:xfrm>
              <a:custGeom>
                <a:avLst/>
                <a:gdLst/>
                <a:ahLst/>
                <a:cxnLst/>
                <a:rect l="l" t="t" r="r" b="b"/>
                <a:pathLst>
                  <a:path w="223" h="446" extrusionOk="0">
                    <a:moveTo>
                      <a:pt x="223" y="0"/>
                    </a:moveTo>
                    <a:lnTo>
                      <a:pt x="0" y="301"/>
                    </a:lnTo>
                    <a:lnTo>
                      <a:pt x="223" y="446"/>
                    </a:lnTo>
                    <a:lnTo>
                      <a:pt x="223" y="0"/>
                    </a:lnTo>
                    <a:close/>
                  </a:path>
                </a:pathLst>
              </a:custGeom>
              <a:solidFill>
                <a:srgbClr val="89163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sp>
            <p:nvSpPr>
              <p:cNvPr id="241" name="Google Shape;241;p26"/>
              <p:cNvSpPr/>
              <p:nvPr/>
            </p:nvSpPr>
            <p:spPr>
              <a:xfrm>
                <a:off x="4433888" y="1577975"/>
                <a:ext cx="414338" cy="708025"/>
              </a:xfrm>
              <a:custGeom>
                <a:avLst/>
                <a:gdLst/>
                <a:ahLst/>
                <a:cxnLst/>
                <a:rect l="l" t="t" r="r" b="b"/>
                <a:pathLst>
                  <a:path w="261" h="446" extrusionOk="0">
                    <a:moveTo>
                      <a:pt x="261" y="301"/>
                    </a:moveTo>
                    <a:lnTo>
                      <a:pt x="0" y="0"/>
                    </a:lnTo>
                    <a:lnTo>
                      <a:pt x="0" y="446"/>
                    </a:lnTo>
                    <a:lnTo>
                      <a:pt x="261" y="30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2E3A"/>
                  </a:solidFill>
                  <a:latin typeface="Arial"/>
                  <a:ea typeface="Arial"/>
                  <a:cs typeface="Arial"/>
                  <a:sym typeface="Arial"/>
                </a:endParaRPr>
              </a:p>
            </p:txBody>
          </p:sp>
        </p:grpSp>
        <p:sp>
          <p:nvSpPr>
            <p:cNvPr id="242" name="Google Shape;242;p26"/>
            <p:cNvSpPr txBox="1"/>
            <p:nvPr/>
          </p:nvSpPr>
          <p:spPr>
            <a:xfrm>
              <a:off x="2525755" y="2395871"/>
              <a:ext cx="383493" cy="3078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BFBFB"/>
                  </a:solidFill>
                  <a:latin typeface="Arial"/>
                  <a:ea typeface="Arial"/>
                  <a:cs typeface="Arial"/>
                  <a:sym typeface="Arial"/>
                </a:rPr>
                <a:t>01</a:t>
              </a:r>
              <a:endParaRPr sz="1400" b="0" i="0" u="none" strike="noStrike" cap="none" dirty="0">
                <a:solidFill>
                  <a:srgbClr val="000000"/>
                </a:solidFill>
                <a:latin typeface="Arial"/>
                <a:ea typeface="Arial"/>
                <a:cs typeface="Arial"/>
                <a:sym typeface="Arial"/>
              </a:endParaRPr>
            </a:p>
          </p:txBody>
        </p:sp>
      </p:grpSp>
      <p:sp>
        <p:nvSpPr>
          <p:cNvPr id="57" name="Google Shape;130;p24">
            <a:extLst>
              <a:ext uri="{FF2B5EF4-FFF2-40B4-BE49-F238E27FC236}">
                <a16:creationId xmlns:a16="http://schemas.microsoft.com/office/drawing/2014/main" id="{B4BEF550-7712-4E9A-B2BA-05549FDA1E1A}"/>
              </a:ext>
            </a:extLst>
          </p:cNvPr>
          <p:cNvSpPr txBox="1">
            <a:spLocks/>
          </p:cNvSpPr>
          <p:nvPr/>
        </p:nvSpPr>
        <p:spPr>
          <a:xfrm>
            <a:off x="4868608" y="321241"/>
            <a:ext cx="9427670" cy="6849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dk1"/>
              </a:buClr>
              <a:buSzPts val="1800"/>
            </a:pPr>
            <a:r>
              <a:rPr lang="en-US" sz="3200" b="1" dirty="0">
                <a:solidFill>
                  <a:srgbClr val="C00000"/>
                </a:solidFill>
                <a:latin typeface="Gill Sans"/>
                <a:sym typeface="Gill Sans"/>
              </a:rPr>
              <a:t>CONTENT</a:t>
            </a:r>
          </a:p>
        </p:txBody>
      </p:sp>
      <p:sp>
        <p:nvSpPr>
          <p:cNvPr id="2" name="Rectangle 1"/>
          <p:cNvSpPr/>
          <p:nvPr/>
        </p:nvSpPr>
        <p:spPr>
          <a:xfrm>
            <a:off x="4742047" y="3129447"/>
            <a:ext cx="3277555" cy="366254"/>
          </a:xfrm>
          <a:prstGeom prst="rect">
            <a:avLst/>
          </a:prstGeom>
        </p:spPr>
        <p:txBody>
          <a:bodyPr wrap="square">
            <a:spAutoFit/>
          </a:bodyPr>
          <a:lstStyle/>
          <a:p>
            <a:pPr lvl="0" algn="r">
              <a:lnSpc>
                <a:spcPct val="89000"/>
              </a:lnSpc>
              <a:buSzPts val="2000"/>
            </a:pPr>
            <a:r>
              <a:rPr lang="en-IN" sz="2000" b="1" dirty="0"/>
              <a:t>Data Pre-Processing</a:t>
            </a:r>
          </a:p>
        </p:txBody>
      </p:sp>
      <p:pic>
        <p:nvPicPr>
          <p:cNvPr id="53" name="Picture 2" descr="Innodatatics Sdn Bhd Jobs and Careers, Reviews">
            <a:extLst>
              <a:ext uri="{FF2B5EF4-FFF2-40B4-BE49-F238E27FC236}">
                <a16:creationId xmlns:a16="http://schemas.microsoft.com/office/drawing/2014/main" id="{507D046B-EFCC-40B4-80F0-8B15778442C6}"/>
              </a:ext>
            </a:extLst>
          </p:cNvPr>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54000" contrast="2000"/>
                    </a14:imgEffect>
                  </a14:imgLayer>
                </a14:imgProps>
              </a:ext>
              <a:ext uri="{28A0092B-C50C-407E-A947-70E740481C1C}">
                <a14:useLocalDpi xmlns:a14="http://schemas.microsoft.com/office/drawing/2010/main" val="0"/>
              </a:ext>
            </a:extLst>
          </a:blip>
          <a:srcRect/>
          <a:stretch>
            <a:fillRect/>
          </a:stretch>
        </p:blipFill>
        <p:spPr bwMode="auto">
          <a:xfrm>
            <a:off x="8803772" y="43241"/>
            <a:ext cx="2597694" cy="6764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37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1500"/>
                                        <p:tgtEl>
                                          <p:spTgt spid="19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100"/>
                                  </p:stCondLst>
                                  <p:childTnLst>
                                    <p:set>
                                      <p:cBhvr>
                                        <p:cTn id="9" dur="1" fill="hold">
                                          <p:stCondLst>
                                            <p:cond delay="0"/>
                                          </p:stCondLst>
                                        </p:cTn>
                                        <p:tgtEl>
                                          <p:spTgt spid="200"/>
                                        </p:tgtEl>
                                        <p:attrNameLst>
                                          <p:attrName>style.visibility</p:attrName>
                                        </p:attrNameLst>
                                      </p:cBhvr>
                                      <p:to>
                                        <p:strVal val="visible"/>
                                      </p:to>
                                    </p:set>
                                    <p:anim calcmode="lin" valueType="num">
                                      <p:cBhvr additive="base">
                                        <p:cTn id="10" dur="1500"/>
                                        <p:tgtEl>
                                          <p:spTgt spid="200"/>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200"/>
                                  </p:stCondLst>
                                  <p:childTnLst>
                                    <p:set>
                                      <p:cBhvr>
                                        <p:cTn id="12" dur="1" fill="hold">
                                          <p:stCondLst>
                                            <p:cond delay="0"/>
                                          </p:stCondLst>
                                        </p:cTn>
                                        <p:tgtEl>
                                          <p:spTgt spid="222"/>
                                        </p:tgtEl>
                                        <p:attrNameLst>
                                          <p:attrName>style.visibility</p:attrName>
                                        </p:attrNameLst>
                                      </p:cBhvr>
                                      <p:to>
                                        <p:strVal val="visible"/>
                                      </p:to>
                                    </p:set>
                                    <p:anim calcmode="lin" valueType="num">
                                      <p:cBhvr additive="base">
                                        <p:cTn id="13" dur="1500"/>
                                        <p:tgtEl>
                                          <p:spTgt spid="222"/>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300"/>
                                  </p:stCondLst>
                                  <p:childTnLst>
                                    <p:set>
                                      <p:cBhvr>
                                        <p:cTn id="15" dur="1" fill="hold">
                                          <p:stCondLst>
                                            <p:cond delay="0"/>
                                          </p:stCondLst>
                                        </p:cTn>
                                        <p:tgtEl>
                                          <p:spTgt spid="229"/>
                                        </p:tgtEl>
                                        <p:attrNameLst>
                                          <p:attrName>style.visibility</p:attrName>
                                        </p:attrNameLst>
                                      </p:cBhvr>
                                      <p:to>
                                        <p:strVal val="visible"/>
                                      </p:to>
                                    </p:set>
                                    <p:anim calcmode="lin" valueType="num">
                                      <p:cBhvr additive="base">
                                        <p:cTn id="16" dur="1500"/>
                                        <p:tgtEl>
                                          <p:spTgt spid="229"/>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400"/>
                                  </p:stCondLst>
                                  <p:childTnLst>
                                    <p:set>
                                      <p:cBhvr>
                                        <p:cTn id="18" dur="1" fill="hold">
                                          <p:stCondLst>
                                            <p:cond delay="0"/>
                                          </p:stCondLst>
                                        </p:cTn>
                                        <p:tgtEl>
                                          <p:spTgt spid="237"/>
                                        </p:tgtEl>
                                        <p:attrNameLst>
                                          <p:attrName>style.visibility</p:attrName>
                                        </p:attrNameLst>
                                      </p:cBhvr>
                                      <p:to>
                                        <p:strVal val="visible"/>
                                      </p:to>
                                    </p:set>
                                    <p:anim calcmode="lin" valueType="num">
                                      <p:cBhvr additive="base">
                                        <p:cTn id="19" dur="1500"/>
                                        <p:tgtEl>
                                          <p:spTgt spid="237"/>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70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300"/>
                                        <p:tgtEl>
                                          <p:spTgt spid="206"/>
                                        </p:tgtEl>
                                      </p:cBhvr>
                                    </p:animEffect>
                                  </p:childTnLst>
                                </p:cTn>
                              </p:par>
                              <p:par>
                                <p:cTn id="23" presetID="10" presetClass="entr" presetSubtype="0" fill="hold" nodeType="withEffect">
                                  <p:stCondLst>
                                    <p:cond delay="800"/>
                                  </p:stCondLst>
                                  <p:childTnLst>
                                    <p:set>
                                      <p:cBhvr>
                                        <p:cTn id="24" dur="1" fill="hold">
                                          <p:stCondLst>
                                            <p:cond delay="0"/>
                                          </p:stCondLst>
                                        </p:cTn>
                                        <p:tgtEl>
                                          <p:spTgt spid="209"/>
                                        </p:tgtEl>
                                        <p:attrNameLst>
                                          <p:attrName>style.visibility</p:attrName>
                                        </p:attrNameLst>
                                      </p:cBhvr>
                                      <p:to>
                                        <p:strVal val="visible"/>
                                      </p:to>
                                    </p:set>
                                    <p:animEffect transition="in" filter="fade">
                                      <p:cBhvr>
                                        <p:cTn id="25" dur="300"/>
                                        <p:tgtEl>
                                          <p:spTgt spid="209"/>
                                        </p:tgtEl>
                                      </p:cBhvr>
                                    </p:animEffect>
                                  </p:childTnLst>
                                </p:cTn>
                              </p:par>
                              <p:par>
                                <p:cTn id="26" presetID="10" presetClass="entr" presetSubtype="0" fill="hold" nodeType="withEffect">
                                  <p:stCondLst>
                                    <p:cond delay="90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300"/>
                                        <p:tgtEl>
                                          <p:spTgt spid="212"/>
                                        </p:tgtEl>
                                      </p:cBhvr>
                                    </p:animEffect>
                                  </p:childTnLst>
                                </p:cTn>
                              </p:par>
                              <p:par>
                                <p:cTn id="29" presetID="10" presetClass="entr" presetSubtype="0" fill="hold" nodeType="withEffect">
                                  <p:stCondLst>
                                    <p:cond delay="1000"/>
                                  </p:stCondLst>
                                  <p:childTnLst>
                                    <p:set>
                                      <p:cBhvr>
                                        <p:cTn id="30" dur="1" fill="hold">
                                          <p:stCondLst>
                                            <p:cond delay="0"/>
                                          </p:stCondLst>
                                        </p:cTn>
                                        <p:tgtEl>
                                          <p:spTgt spid="215"/>
                                        </p:tgtEl>
                                        <p:attrNameLst>
                                          <p:attrName>style.visibility</p:attrName>
                                        </p:attrNameLst>
                                      </p:cBhvr>
                                      <p:to>
                                        <p:strVal val="visible"/>
                                      </p:to>
                                    </p:set>
                                    <p:animEffect transition="in" filter="fade">
                                      <p:cBhvr>
                                        <p:cTn id="31" dur="300"/>
                                        <p:tgtEl>
                                          <p:spTgt spid="215"/>
                                        </p:tgtEl>
                                      </p:cBhvr>
                                    </p:animEffect>
                                  </p:childTnLst>
                                </p:cTn>
                              </p:par>
                              <p:par>
                                <p:cTn id="32" presetID="10" presetClass="entr" presetSubtype="0" fill="hold" nodeType="withEffect">
                                  <p:stCondLst>
                                    <p:cond delay="1100"/>
                                  </p:stCondLst>
                                  <p:childTnLst>
                                    <p:set>
                                      <p:cBhvr>
                                        <p:cTn id="33" dur="1" fill="hold">
                                          <p:stCondLst>
                                            <p:cond delay="0"/>
                                          </p:stCondLst>
                                        </p:cTn>
                                        <p:tgtEl>
                                          <p:spTgt spid="218"/>
                                        </p:tgtEl>
                                        <p:attrNameLst>
                                          <p:attrName>style.visibility</p:attrName>
                                        </p:attrNameLst>
                                      </p:cBhvr>
                                      <p:to>
                                        <p:strVal val="visible"/>
                                      </p:to>
                                    </p:set>
                                    <p:animEffect transition="in" filter="fade">
                                      <p:cBhvr>
                                        <p:cTn id="34" dur="300"/>
                                        <p:tgtEl>
                                          <p:spTgt spid="218"/>
                                        </p:tgtEl>
                                      </p:cBhvr>
                                    </p:animEffect>
                                  </p:childTnLst>
                                </p:cTn>
                              </p:par>
                              <p:par>
                                <p:cTn id="35" presetID="10" presetClass="entr" presetSubtype="0" fill="hold" nodeType="withEffect">
                                  <p:stCondLst>
                                    <p:cond delay="800"/>
                                  </p:stCondLst>
                                  <p:childTnLst>
                                    <p:set>
                                      <p:cBhvr>
                                        <p:cTn id="36" dur="1" fill="hold">
                                          <p:stCondLst>
                                            <p:cond delay="0"/>
                                          </p:stCondLst>
                                        </p:cTn>
                                        <p:tgtEl>
                                          <p:spTgt spid="207"/>
                                        </p:tgtEl>
                                        <p:attrNameLst>
                                          <p:attrName>style.visibility</p:attrName>
                                        </p:attrNameLst>
                                      </p:cBhvr>
                                      <p:to>
                                        <p:strVal val="visible"/>
                                      </p:to>
                                    </p:set>
                                    <p:animEffect transition="in" filter="fade">
                                      <p:cBhvr>
                                        <p:cTn id="37" dur="300"/>
                                        <p:tgtEl>
                                          <p:spTgt spid="207"/>
                                        </p:tgtEl>
                                      </p:cBhvr>
                                    </p:animEffect>
                                  </p:childTnLst>
                                </p:cTn>
                              </p:par>
                              <p:par>
                                <p:cTn id="38" presetID="10" presetClass="entr" presetSubtype="0" fill="hold" nodeType="withEffect">
                                  <p:stCondLst>
                                    <p:cond delay="90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300"/>
                                        <p:tgtEl>
                                          <p:spTgt spid="210"/>
                                        </p:tgtEl>
                                      </p:cBhvr>
                                    </p:animEffect>
                                  </p:childTnLst>
                                </p:cTn>
                              </p:par>
                              <p:par>
                                <p:cTn id="41" presetID="10" presetClass="entr" presetSubtype="0" fill="hold" nodeType="withEffect">
                                  <p:stCondLst>
                                    <p:cond delay="1000"/>
                                  </p:stCondLst>
                                  <p:childTnLst>
                                    <p:set>
                                      <p:cBhvr>
                                        <p:cTn id="42" dur="1" fill="hold">
                                          <p:stCondLst>
                                            <p:cond delay="0"/>
                                          </p:stCondLst>
                                        </p:cTn>
                                        <p:tgtEl>
                                          <p:spTgt spid="213"/>
                                        </p:tgtEl>
                                        <p:attrNameLst>
                                          <p:attrName>style.visibility</p:attrName>
                                        </p:attrNameLst>
                                      </p:cBhvr>
                                      <p:to>
                                        <p:strVal val="visible"/>
                                      </p:to>
                                    </p:set>
                                    <p:animEffect transition="in" filter="fade">
                                      <p:cBhvr>
                                        <p:cTn id="43" dur="300"/>
                                        <p:tgtEl>
                                          <p:spTgt spid="213"/>
                                        </p:tgtEl>
                                      </p:cBhvr>
                                    </p:animEffect>
                                  </p:childTnLst>
                                </p:cTn>
                              </p:par>
                              <p:par>
                                <p:cTn id="44" presetID="10" presetClass="entr" presetSubtype="0" fill="hold" nodeType="withEffect">
                                  <p:stCondLst>
                                    <p:cond delay="1100"/>
                                  </p:stCondLst>
                                  <p:childTnLst>
                                    <p:set>
                                      <p:cBhvr>
                                        <p:cTn id="45" dur="1" fill="hold">
                                          <p:stCondLst>
                                            <p:cond delay="0"/>
                                          </p:stCondLst>
                                        </p:cTn>
                                        <p:tgtEl>
                                          <p:spTgt spid="216"/>
                                        </p:tgtEl>
                                        <p:attrNameLst>
                                          <p:attrName>style.visibility</p:attrName>
                                        </p:attrNameLst>
                                      </p:cBhvr>
                                      <p:to>
                                        <p:strVal val="visible"/>
                                      </p:to>
                                    </p:set>
                                    <p:animEffect transition="in" filter="fade">
                                      <p:cBhvr>
                                        <p:cTn id="46" dur="300"/>
                                        <p:tgtEl>
                                          <p:spTgt spid="216"/>
                                        </p:tgtEl>
                                      </p:cBhvr>
                                    </p:animEffect>
                                  </p:childTnLst>
                                </p:cTn>
                              </p:par>
                              <p:par>
                                <p:cTn id="47" presetID="10" presetClass="entr" presetSubtype="0" fill="hold" nodeType="withEffect">
                                  <p:stCondLst>
                                    <p:cond delay="1200"/>
                                  </p:stCondLst>
                                  <p:childTnLst>
                                    <p:set>
                                      <p:cBhvr>
                                        <p:cTn id="48" dur="1" fill="hold">
                                          <p:stCondLst>
                                            <p:cond delay="0"/>
                                          </p:stCondLst>
                                        </p:cTn>
                                        <p:tgtEl>
                                          <p:spTgt spid="219"/>
                                        </p:tgtEl>
                                        <p:attrNameLst>
                                          <p:attrName>style.visibility</p:attrName>
                                        </p:attrNameLst>
                                      </p:cBhvr>
                                      <p:to>
                                        <p:strVal val="visible"/>
                                      </p:to>
                                    </p:set>
                                    <p:animEffect transition="in" filter="fade">
                                      <p:cBhvr>
                                        <p:cTn id="49" dur="300"/>
                                        <p:tgtEl>
                                          <p:spTgt spid="219"/>
                                        </p:tgtEl>
                                      </p:cBhvr>
                                    </p:animEffect>
                                  </p:childTnLst>
                                </p:cTn>
                              </p:par>
                              <p:par>
                                <p:cTn id="50" presetID="10" presetClass="entr" presetSubtype="0" fill="hold" nodeType="withEffect">
                                  <p:stCondLst>
                                    <p:cond delay="1000"/>
                                  </p:stCondLst>
                                  <p:childTnLst>
                                    <p:set>
                                      <p:cBhvr>
                                        <p:cTn id="51" dur="1" fill="hold">
                                          <p:stCondLst>
                                            <p:cond delay="0"/>
                                          </p:stCondLst>
                                        </p:cTn>
                                        <p:tgtEl>
                                          <p:spTgt spid="208"/>
                                        </p:tgtEl>
                                        <p:attrNameLst>
                                          <p:attrName>style.visibility</p:attrName>
                                        </p:attrNameLst>
                                      </p:cBhvr>
                                      <p:to>
                                        <p:strVal val="visible"/>
                                      </p:to>
                                    </p:set>
                                    <p:animEffect transition="in" filter="fade">
                                      <p:cBhvr>
                                        <p:cTn id="52" dur="300"/>
                                        <p:tgtEl>
                                          <p:spTgt spid="208"/>
                                        </p:tgtEl>
                                      </p:cBhvr>
                                    </p:animEffect>
                                  </p:childTnLst>
                                </p:cTn>
                              </p:par>
                              <p:par>
                                <p:cTn id="53" presetID="10" presetClass="entr" presetSubtype="0" fill="hold" nodeType="withEffect">
                                  <p:stCondLst>
                                    <p:cond delay="1100"/>
                                  </p:stCondLst>
                                  <p:childTnLst>
                                    <p:set>
                                      <p:cBhvr>
                                        <p:cTn id="54" dur="1" fill="hold">
                                          <p:stCondLst>
                                            <p:cond delay="0"/>
                                          </p:stCondLst>
                                        </p:cTn>
                                        <p:tgtEl>
                                          <p:spTgt spid="211"/>
                                        </p:tgtEl>
                                        <p:attrNameLst>
                                          <p:attrName>style.visibility</p:attrName>
                                        </p:attrNameLst>
                                      </p:cBhvr>
                                      <p:to>
                                        <p:strVal val="visible"/>
                                      </p:to>
                                    </p:set>
                                    <p:animEffect transition="in" filter="fade">
                                      <p:cBhvr>
                                        <p:cTn id="55" dur="300"/>
                                        <p:tgtEl>
                                          <p:spTgt spid="211"/>
                                        </p:tgtEl>
                                      </p:cBhvr>
                                    </p:animEffect>
                                  </p:childTnLst>
                                </p:cTn>
                              </p:par>
                              <p:par>
                                <p:cTn id="56" presetID="10" presetClass="entr" presetSubtype="0" fill="hold" nodeType="withEffect">
                                  <p:stCondLst>
                                    <p:cond delay="1300"/>
                                  </p:stCondLst>
                                  <p:childTnLst>
                                    <p:set>
                                      <p:cBhvr>
                                        <p:cTn id="57" dur="1" fill="hold">
                                          <p:stCondLst>
                                            <p:cond delay="0"/>
                                          </p:stCondLst>
                                        </p:cTn>
                                        <p:tgtEl>
                                          <p:spTgt spid="217"/>
                                        </p:tgtEl>
                                        <p:attrNameLst>
                                          <p:attrName>style.visibility</p:attrName>
                                        </p:attrNameLst>
                                      </p:cBhvr>
                                      <p:to>
                                        <p:strVal val="visible"/>
                                      </p:to>
                                    </p:set>
                                    <p:animEffect transition="in" filter="fade">
                                      <p:cBhvr>
                                        <p:cTn id="58" dur="300"/>
                                        <p:tgtEl>
                                          <p:spTgt spid="217"/>
                                        </p:tgtEl>
                                      </p:cBhvr>
                                    </p:animEffect>
                                  </p:childTnLst>
                                </p:cTn>
                              </p:par>
                              <p:par>
                                <p:cTn id="59" presetID="10" presetClass="entr" presetSubtype="0" fill="hold" nodeType="withEffect">
                                  <p:stCondLst>
                                    <p:cond delay="1400"/>
                                  </p:stCondLst>
                                  <p:childTnLst>
                                    <p:set>
                                      <p:cBhvr>
                                        <p:cTn id="60" dur="1" fill="hold">
                                          <p:stCondLst>
                                            <p:cond delay="0"/>
                                          </p:stCondLst>
                                        </p:cTn>
                                        <p:tgtEl>
                                          <p:spTgt spid="220"/>
                                        </p:tgtEl>
                                        <p:attrNameLst>
                                          <p:attrName>style.visibility</p:attrName>
                                        </p:attrNameLst>
                                      </p:cBhvr>
                                      <p:to>
                                        <p:strVal val="visible"/>
                                      </p:to>
                                    </p:set>
                                    <p:animEffect transition="in" filter="fade">
                                      <p:cBhvr>
                                        <p:cTn id="61" dur="3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2" name="Rectangle 1"/>
          <p:cNvSpPr/>
          <p:nvPr/>
        </p:nvSpPr>
        <p:spPr>
          <a:xfrm>
            <a:off x="269964" y="261257"/>
            <a:ext cx="11678196" cy="5355312"/>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The Corpora:</a:t>
            </a:r>
          </a:p>
          <a:p>
            <a:r>
              <a:rPr lang="en-IN" b="1" dirty="0">
                <a:latin typeface="Times New Roman" panose="02020603050405020304" pitchFamily="18" charset="0"/>
                <a:cs typeface="Times New Roman" panose="02020603050405020304" pitchFamily="18" charset="0"/>
              </a:rPr>
              <a:t>NCBI-</a:t>
            </a:r>
            <a:r>
              <a:rPr lang="en-IN" dirty="0">
                <a:latin typeface="Times New Roman" panose="02020603050405020304" pitchFamily="18" charset="0"/>
                <a:cs typeface="Times New Roman" panose="02020603050405020304" pitchFamily="18" charset="0"/>
              </a:rPr>
              <a:t> We used the NCBI corpus for the disease NER task. The NCBI disease corpus is the gold standard of disease name recognition. It is a manually annotated resource for biomedical text created and curated by a team of 14 annotators. It consists of 793 PubMed abstracts and 6892 disease mentions, with 790 unique disease concepts mapped to </a:t>
            </a:r>
            <a:r>
              <a:rPr lang="en-IN" dirty="0" err="1">
                <a:latin typeface="Times New Roman" panose="02020603050405020304" pitchFamily="18" charset="0"/>
                <a:cs typeface="Times New Roman" panose="02020603050405020304" pitchFamily="18" charset="0"/>
              </a:rPr>
              <a:t>MeSH</a:t>
            </a:r>
            <a:r>
              <a:rPr lang="en-IN" dirty="0">
                <a:latin typeface="Times New Roman" panose="02020603050405020304" pitchFamily="18" charset="0"/>
                <a:cs typeface="Times New Roman" panose="02020603050405020304" pitchFamily="18" charset="0"/>
              </a:rPr>
              <a:t> and OMIM identifiers.</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BC5CDR-</a:t>
            </a:r>
            <a:r>
              <a:rPr lang="en-IN" dirty="0">
                <a:latin typeface="Times New Roman" panose="02020603050405020304" pitchFamily="18" charset="0"/>
                <a:cs typeface="Times New Roman" panose="02020603050405020304" pitchFamily="18" charset="0"/>
              </a:rPr>
              <a:t> We used the CDR corpus for the disease and chemical NER task. The </a:t>
            </a:r>
            <a:r>
              <a:rPr lang="en-IN" dirty="0" err="1">
                <a:latin typeface="Times New Roman" panose="02020603050405020304" pitchFamily="18" charset="0"/>
                <a:cs typeface="Times New Roman" panose="02020603050405020304" pitchFamily="18" charset="0"/>
              </a:rPr>
              <a:t>BioCreative</a:t>
            </a:r>
            <a:r>
              <a:rPr lang="en-IN" dirty="0">
                <a:latin typeface="Times New Roman" panose="02020603050405020304" pitchFamily="18" charset="0"/>
                <a:cs typeface="Times New Roman" panose="02020603050405020304" pitchFamily="18" charset="0"/>
              </a:rPr>
              <a:t> V challenge was organized for CDR tasks based on disease named entity recognition (DNER) and chemically induced disease (CID) relation extraction tasks. It is composed of 1500 articles with 4409 annotated chemical names, 5818 disease names, and 3116 CID relations. This corpus has become a valuable resource for research on text mining.</a:t>
            </a:r>
          </a:p>
          <a:p>
            <a:endParaRPr lang="en-IN"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BC4CHEMD- </a:t>
            </a:r>
            <a:r>
              <a:rPr lang="en-US" dirty="0">
                <a:latin typeface="Times New Roman" panose="02020603050405020304" pitchFamily="18" charset="0"/>
                <a:cs typeface="Times New Roman" panose="02020603050405020304" pitchFamily="18" charset="0"/>
              </a:rPr>
              <a:t>The annotation is Chemical. It’s provided by the Bio-Creative IV Shared Task for chemical mention    recognition .. CHEMDNER collects 10,000 PubMed abstracts that contain a total of 84,355 chemical entity mentions labeled manually by expert chemistry literature curators, following annotation guidelines specifically defined for this task.</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JNLPBA- </a:t>
            </a:r>
            <a:r>
              <a:rPr lang="en-US" dirty="0">
                <a:latin typeface="Times New Roman" panose="02020603050405020304" pitchFamily="18" charset="0"/>
                <a:cs typeface="Times New Roman" panose="02020603050405020304" pitchFamily="18" charset="0"/>
              </a:rPr>
              <a:t>corpus consists five categories of entities (protein, DNA, RNA, cell line, and cell type) were manually annotated.. Sentences are pre-tokenized in the JNLPBA The current BNER(</a:t>
            </a:r>
            <a:r>
              <a:rPr lang="en-IN" dirty="0">
                <a:latin typeface="Times New Roman" panose="02020603050405020304" pitchFamily="18" charset="0"/>
                <a:cs typeface="Times New Roman" panose="02020603050405020304" pitchFamily="18" charset="0"/>
              </a:rPr>
              <a:t>biomedical named entity recognition) </a:t>
            </a:r>
            <a:r>
              <a:rPr lang="en-US" dirty="0">
                <a:latin typeface="Times New Roman" panose="02020603050405020304" pitchFamily="18" charset="0"/>
                <a:cs typeface="Times New Roman" panose="02020603050405020304" pitchFamily="18" charset="0"/>
              </a:rPr>
              <a:t> corpora, which play important roles in these tasks, paid less attention to achieve the criteria for BRE(</a:t>
            </a:r>
            <a:r>
              <a:rPr lang="en-IN" dirty="0">
                <a:latin typeface="Times New Roman" panose="02020603050405020304" pitchFamily="18" charset="0"/>
                <a:cs typeface="Times New Roman" panose="02020603050405020304" pitchFamily="18" charset="0"/>
              </a:rPr>
              <a:t>biomedical relation extraction)</a:t>
            </a:r>
            <a:r>
              <a:rPr lang="en-US" dirty="0">
                <a:latin typeface="Times New Roman" panose="02020603050405020304" pitchFamily="18" charset="0"/>
                <a:cs typeface="Times New Roman" panose="02020603050405020304" pitchFamily="18" charset="0"/>
              </a:rPr>
              <a:t> task. In this study, we present JNLPBA corpus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801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447" y="232131"/>
            <a:ext cx="11599228" cy="2090056"/>
          </a:xfrm>
        </p:spPr>
        <p:txBody>
          <a:bodyPr>
            <a:normAutofit/>
          </a:bodyPr>
          <a:lstStyle/>
          <a:p>
            <a:pPr marL="101600" lvl="0" indent="0" algn="just">
              <a:lnSpc>
                <a:spcPct val="115000"/>
              </a:lnSpc>
              <a:spcBef>
                <a:spcPts val="1200"/>
              </a:spcBef>
              <a:buClr>
                <a:schemeClr val="accent1"/>
              </a:buClr>
              <a:buSzPts val="2000"/>
              <a:buNone/>
            </a:pPr>
            <a:r>
              <a:rPr lang="en-US" sz="2000" b="1" dirty="0">
                <a:latin typeface="Times New Roman" panose="02020603050405020304" pitchFamily="18" charset="0"/>
                <a:cs typeface="Times New Roman" panose="02020603050405020304" pitchFamily="18" charset="0"/>
              </a:rPr>
              <a:t>Neural Architecture of a Basic Pre-trained Model focusing on Protein entity extraction:</a:t>
            </a:r>
            <a:endParaRPr lang="en-IN" sz="2000" dirty="0">
              <a:latin typeface="Times New Roman" panose="02020603050405020304" pitchFamily="18" charset="0"/>
              <a:cs typeface="Times New Roman" panose="02020603050405020304" pitchFamily="18" charset="0"/>
            </a:endParaRPr>
          </a:p>
        </p:txBody>
      </p:sp>
      <p:sp>
        <p:nvSpPr>
          <p:cNvPr id="2" name="AutoShape 2">
            <a:extLst>
              <a:ext uri="{FF2B5EF4-FFF2-40B4-BE49-F238E27FC236}">
                <a16:creationId xmlns:a16="http://schemas.microsoft.com/office/drawing/2014/main" id="{937C8C85-3B51-4568-8687-6198C3B5F682}"/>
              </a:ext>
            </a:extLst>
          </p:cNvPr>
          <p:cNvSpPr>
            <a:spLocks noChangeAspect="1" noChangeArrowheads="1"/>
          </p:cNvSpPr>
          <p:nvPr/>
        </p:nvSpPr>
        <p:spPr bwMode="auto">
          <a:xfrm>
            <a:off x="2021305" y="-645695"/>
            <a:ext cx="4227095" cy="42270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23DB7BD7-C8E0-4F78-B78F-723C22E42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398" y="787044"/>
            <a:ext cx="4505325" cy="5838825"/>
          </a:xfrm>
          <a:prstGeom prst="rect">
            <a:avLst/>
          </a:prstGeom>
        </p:spPr>
      </p:pic>
    </p:spTree>
    <p:extLst>
      <p:ext uri="{BB962C8B-B14F-4D97-AF65-F5344CB8AC3E}">
        <p14:creationId xmlns:p14="http://schemas.microsoft.com/office/powerpoint/2010/main" val="469916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447" y="232131"/>
            <a:ext cx="11599228" cy="2090056"/>
          </a:xfrm>
        </p:spPr>
        <p:txBody>
          <a:bodyPr>
            <a:normAutofit/>
          </a:bodyPr>
          <a:lstStyle/>
          <a:p>
            <a:pPr marL="101600" lvl="0" indent="0" algn="just">
              <a:lnSpc>
                <a:spcPct val="115000"/>
              </a:lnSpc>
              <a:spcBef>
                <a:spcPts val="1200"/>
              </a:spcBef>
              <a:buClr>
                <a:schemeClr val="accent1"/>
              </a:buClr>
              <a:buSzPts val="2000"/>
              <a:buNone/>
            </a:pPr>
            <a:r>
              <a:rPr lang="en-US" sz="2000" b="1" dirty="0">
                <a:latin typeface="Times New Roman" panose="02020603050405020304" pitchFamily="18" charset="0"/>
                <a:cs typeface="Times New Roman" panose="02020603050405020304" pitchFamily="18" charset="0"/>
              </a:rPr>
              <a:t>Neural Architecture of a Basic Pre-trained Model focusing on Protein entity extraction:</a:t>
            </a:r>
            <a:endParaRPr lang="en-IN" sz="2000" dirty="0">
              <a:latin typeface="Times New Roman" panose="02020603050405020304" pitchFamily="18" charset="0"/>
              <a:cs typeface="Times New Roman" panose="02020603050405020304" pitchFamily="18" charset="0"/>
            </a:endParaRPr>
          </a:p>
        </p:txBody>
      </p:sp>
      <p:sp>
        <p:nvSpPr>
          <p:cNvPr id="2" name="AutoShape 2">
            <a:extLst>
              <a:ext uri="{FF2B5EF4-FFF2-40B4-BE49-F238E27FC236}">
                <a16:creationId xmlns:a16="http://schemas.microsoft.com/office/drawing/2014/main" id="{937C8C85-3B51-4568-8687-6198C3B5F682}"/>
              </a:ext>
            </a:extLst>
          </p:cNvPr>
          <p:cNvSpPr>
            <a:spLocks noChangeAspect="1" noChangeArrowheads="1"/>
          </p:cNvSpPr>
          <p:nvPr/>
        </p:nvSpPr>
        <p:spPr bwMode="auto">
          <a:xfrm>
            <a:off x="2021305" y="-645695"/>
            <a:ext cx="4227095" cy="42270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Rectangle 3"/>
          <p:cNvSpPr/>
          <p:nvPr/>
        </p:nvSpPr>
        <p:spPr>
          <a:xfrm>
            <a:off x="435427" y="679268"/>
            <a:ext cx="5956663" cy="5632311"/>
          </a:xfrm>
          <a:prstGeom prst="rect">
            <a:avLst/>
          </a:prstGeom>
        </p:spPr>
        <p:txBody>
          <a:bodyPr wrap="square">
            <a:spAutoFit/>
          </a:bodyPr>
          <a:lstStyle/>
          <a:p>
            <a:r>
              <a:rPr lang="en-US" b="1" dirty="0"/>
              <a:t>Deep Learning Techniques:</a:t>
            </a:r>
          </a:p>
          <a:p>
            <a:endParaRPr lang="en-IN" b="1" dirty="0"/>
          </a:p>
          <a:p>
            <a:r>
              <a:rPr lang="en-US" b="1" dirty="0"/>
              <a:t>RNN (Recurrent Neural Network)</a:t>
            </a:r>
            <a:endParaRPr lang="en-IN" b="1" dirty="0"/>
          </a:p>
          <a:p>
            <a:r>
              <a:rPr lang="en-IN" dirty="0"/>
              <a:t>Recurrent Neural Network is a generalization of feedforward neural network that has an internal memory. RNN is recurrent in nature as it performs the same function for every input of data while the output of the current input depends on the past one computation. After producing the output, it is copied and sent back into the recurrent network. For making a decision, it considers the current input and the output that it has learned from the previous input.</a:t>
            </a:r>
          </a:p>
          <a:p>
            <a:endParaRPr lang="en-IN" dirty="0"/>
          </a:p>
          <a:p>
            <a:endParaRPr lang="en-IN" dirty="0"/>
          </a:p>
          <a:p>
            <a:r>
              <a:rPr lang="en-US" b="1" dirty="0"/>
              <a:t>LSTM RNN</a:t>
            </a:r>
            <a:endParaRPr lang="en-IN" b="1" dirty="0"/>
          </a:p>
          <a:p>
            <a:r>
              <a:rPr lang="en-IN" dirty="0"/>
              <a:t>Long Short-Term Memory (LSTM) networks are a modified version of recurrent neural networks, which makes it easier to remember past data in memory. The vanishing gradient problem of RNN is resolved here. LSTM is well-suited to classify, process and predict. It trains the model by using back-propagation.</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700" y="1157445"/>
            <a:ext cx="5204732" cy="170005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699" y="3255667"/>
            <a:ext cx="5204733" cy="2573633"/>
          </a:xfrm>
          <a:prstGeom prst="rect">
            <a:avLst/>
          </a:prstGeom>
        </p:spPr>
      </p:pic>
    </p:spTree>
    <p:extLst>
      <p:ext uri="{BB962C8B-B14F-4D97-AF65-F5344CB8AC3E}">
        <p14:creationId xmlns:p14="http://schemas.microsoft.com/office/powerpoint/2010/main" val="1162216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937C8C85-3B51-4568-8687-6198C3B5F682}"/>
              </a:ext>
            </a:extLst>
          </p:cNvPr>
          <p:cNvSpPr>
            <a:spLocks noChangeAspect="1" noChangeArrowheads="1"/>
          </p:cNvSpPr>
          <p:nvPr/>
        </p:nvSpPr>
        <p:spPr bwMode="auto">
          <a:xfrm>
            <a:off x="2021305" y="-645695"/>
            <a:ext cx="4227095" cy="42270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0"/>
            <a:ext cx="5715000" cy="6858000"/>
          </a:xfrm>
          <a:prstGeom prst="rect">
            <a:avLst/>
          </a:prstGeom>
        </p:spPr>
      </p:pic>
      <p:sp>
        <p:nvSpPr>
          <p:cNvPr id="4" name="Rectangle 3"/>
          <p:cNvSpPr/>
          <p:nvPr/>
        </p:nvSpPr>
        <p:spPr>
          <a:xfrm>
            <a:off x="5930537" y="867687"/>
            <a:ext cx="6096000" cy="1200329"/>
          </a:xfrm>
          <a:prstGeom prst="rect">
            <a:avLst/>
          </a:prstGeom>
        </p:spPr>
        <p:txBody>
          <a:bodyPr>
            <a:spAutoFit/>
          </a:bodyPr>
          <a:lstStyle/>
          <a:p>
            <a:r>
              <a:rPr lang="en-IN" dirty="0"/>
              <a:t>Word embedding's are distributed representations and capture distributional syntactic and semantic information of the word. Several types of word embedding's trained from different external sources are used in our LSTM-RNN models.</a:t>
            </a:r>
            <a:endParaRPr lang="en-IN" dirty="0"/>
          </a:p>
        </p:txBody>
      </p:sp>
      <p:sp>
        <p:nvSpPr>
          <p:cNvPr id="7" name="Rectangle 6"/>
          <p:cNvSpPr/>
          <p:nvPr/>
        </p:nvSpPr>
        <p:spPr>
          <a:xfrm>
            <a:off x="6010130" y="2573774"/>
            <a:ext cx="2279214" cy="369332"/>
          </a:xfrm>
          <a:prstGeom prst="rect">
            <a:avLst/>
          </a:prstGeom>
        </p:spPr>
        <p:txBody>
          <a:bodyPr wrap="none">
            <a:spAutoFit/>
          </a:bodyPr>
          <a:lstStyle/>
          <a:p>
            <a:r>
              <a:rPr lang="en-IN" dirty="0"/>
              <a:t>Vector Representation</a:t>
            </a:r>
            <a:endParaRPr lang="en-IN" dirty="0"/>
          </a:p>
        </p:txBody>
      </p:sp>
    </p:spTree>
    <p:extLst>
      <p:ext uri="{BB962C8B-B14F-4D97-AF65-F5344CB8AC3E}">
        <p14:creationId xmlns:p14="http://schemas.microsoft.com/office/powerpoint/2010/main" val="4121999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3207-922E-427B-A67D-0E6EC4025C96}"/>
              </a:ext>
            </a:extLst>
          </p:cNvPr>
          <p:cNvSpPr>
            <a:spLocks noGrp="1"/>
          </p:cNvSpPr>
          <p:nvPr>
            <p:ph type="title"/>
          </p:nvPr>
        </p:nvSpPr>
        <p:spPr>
          <a:xfrm>
            <a:off x="228600" y="191606"/>
            <a:ext cx="10515600" cy="507831"/>
          </a:xfrm>
        </p:spPr>
        <p:txBody>
          <a:bodyPr vert="horz" lIns="91440" tIns="45720" rIns="91440" bIns="45720" rtlCol="0" anchor="ctr">
            <a:spAutoFit/>
          </a:bodyPr>
          <a:lstStyle/>
          <a:p>
            <a:r>
              <a:rPr lang="en-US" dirty="0"/>
              <a:t>The Final Codes:</a:t>
            </a:r>
          </a:p>
        </p:txBody>
      </p:sp>
      <p:sp>
        <p:nvSpPr>
          <p:cNvPr id="15" name="Slide Number Placeholder 5">
            <a:extLst>
              <a:ext uri="{FF2B5EF4-FFF2-40B4-BE49-F238E27FC236}">
                <a16:creationId xmlns:a16="http://schemas.microsoft.com/office/drawing/2014/main" id="{D97777F6-94A5-4E85-9299-CCEC391AC31F}"/>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34</a:t>
            </a:fld>
            <a:endParaRPr lang="en-US"/>
          </a:p>
        </p:txBody>
      </p:sp>
      <p:pic>
        <p:nvPicPr>
          <p:cNvPr id="3" name="WhatsApp Video 2021-05-23 at 02.55.14">
            <a:hlinkClick r:id="" action="ppaction://media"/>
            <a:extLst>
              <a:ext uri="{FF2B5EF4-FFF2-40B4-BE49-F238E27FC236}">
                <a16:creationId xmlns:a16="http://schemas.microsoft.com/office/drawing/2014/main" id="{4C04334E-7A2E-413C-84AA-F9CDE5D847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07979"/>
            <a:ext cx="12192000" cy="5184274"/>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327208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3001" y="121622"/>
            <a:ext cx="9905998" cy="966442"/>
          </a:xfrm>
        </p:spPr>
        <p:txBody>
          <a:bodyPr>
            <a:normAutofit/>
          </a:bodyPr>
          <a:lstStyle/>
          <a:p>
            <a:r>
              <a:rPr lang="en-IN" sz="2800" cap="none" dirty="0">
                <a:latin typeface="Times New Roman" panose="02020603050405020304" pitchFamily="18" charset="0"/>
                <a:cs typeface="Times New Roman" panose="02020603050405020304" pitchFamily="18" charset="0"/>
              </a:rPr>
              <a:t>Output after applying our pre-trained models: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1" y="954900"/>
            <a:ext cx="9435887" cy="5169872"/>
          </a:xfrm>
          <a:prstGeom prst="rect">
            <a:avLst/>
          </a:prstGeom>
        </p:spPr>
      </p:pic>
      <p:pic>
        <p:nvPicPr>
          <p:cNvPr id="5" name="Content Placeholder 3">
            <a:extLst>
              <a:ext uri="{FF2B5EF4-FFF2-40B4-BE49-F238E27FC236}">
                <a16:creationId xmlns:a16="http://schemas.microsoft.com/office/drawing/2014/main" id="{3FE3A2EC-CCE7-4973-B1AD-E04BB39C04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47938" y="3347991"/>
            <a:ext cx="4995224" cy="1318184"/>
          </a:xfrm>
          <a:prstGeom prst="rect">
            <a:avLst/>
          </a:prstGeom>
        </p:spPr>
      </p:pic>
    </p:spTree>
    <p:extLst>
      <p:ext uri="{BB962C8B-B14F-4D97-AF65-F5344CB8AC3E}">
        <p14:creationId xmlns:p14="http://schemas.microsoft.com/office/powerpoint/2010/main" val="1883718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rgbClr val="F79BF9"/>
            </a:gs>
            <a:gs pos="100000">
              <a:schemeClr val="bg1"/>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0684"/>
            <a:ext cx="9905998" cy="966442"/>
          </a:xfrm>
        </p:spPr>
        <p:txBody>
          <a:bodyPr>
            <a:normAutofit/>
          </a:bodyPr>
          <a:lstStyle/>
          <a:p>
            <a:r>
              <a:rPr lang="en-IN" sz="2800" cap="none" dirty="0">
                <a:latin typeface="Times New Roman" panose="02020603050405020304" pitchFamily="18" charset="0"/>
                <a:cs typeface="Times New Roman" panose="02020603050405020304" pitchFamily="18" charset="0"/>
              </a:rPr>
              <a:t>Output after applying our pre-trained models:</a:t>
            </a:r>
          </a:p>
        </p:txBody>
      </p:sp>
      <p:pic>
        <p:nvPicPr>
          <p:cNvPr id="5" name="Content Placeholder 6">
            <a:extLst>
              <a:ext uri="{FF2B5EF4-FFF2-40B4-BE49-F238E27FC236}">
                <a16:creationId xmlns:a16="http://schemas.microsoft.com/office/drawing/2014/main" id="{3BC9BCC7-B155-43DD-A88F-4D6EB9A4D7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3446" y="818508"/>
            <a:ext cx="7643639" cy="59416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CE0BFAB-9086-4EB3-8758-DD6916175818}"/>
              </a:ext>
            </a:extLst>
          </p:cNvPr>
          <p:cNvPicPr>
            <a:picLocks noChangeAspect="1"/>
          </p:cNvPicPr>
          <p:nvPr/>
        </p:nvPicPr>
        <p:blipFill>
          <a:blip r:embed="rId3"/>
          <a:stretch>
            <a:fillRect/>
          </a:stretch>
        </p:blipFill>
        <p:spPr>
          <a:xfrm>
            <a:off x="3962400" y="925758"/>
            <a:ext cx="4122419" cy="4738413"/>
          </a:xfrm>
          <a:prstGeom prst="rect">
            <a:avLst/>
          </a:prstGeom>
        </p:spPr>
      </p:pic>
      <p:pic>
        <p:nvPicPr>
          <p:cNvPr id="7" name="Picture 6">
            <a:extLst>
              <a:ext uri="{FF2B5EF4-FFF2-40B4-BE49-F238E27FC236}">
                <a16:creationId xmlns:a16="http://schemas.microsoft.com/office/drawing/2014/main" id="{070DB5AA-FCF8-4270-98C4-9D42721B4775}"/>
              </a:ext>
            </a:extLst>
          </p:cNvPr>
          <p:cNvPicPr>
            <a:picLocks noChangeAspect="1"/>
          </p:cNvPicPr>
          <p:nvPr/>
        </p:nvPicPr>
        <p:blipFill>
          <a:blip r:embed="rId4"/>
          <a:stretch>
            <a:fillRect/>
          </a:stretch>
        </p:blipFill>
        <p:spPr>
          <a:xfrm>
            <a:off x="7586932" y="987482"/>
            <a:ext cx="3656010" cy="4614963"/>
          </a:xfrm>
          <a:prstGeom prst="rect">
            <a:avLst/>
          </a:prstGeom>
        </p:spPr>
      </p:pic>
    </p:spTree>
    <p:extLst>
      <p:ext uri="{BB962C8B-B14F-4D97-AF65-F5344CB8AC3E}">
        <p14:creationId xmlns:p14="http://schemas.microsoft.com/office/powerpoint/2010/main" val="1058421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AB30F0"/>
            </a:gs>
            <a:gs pos="50000">
              <a:schemeClr val="bg1"/>
            </a:gs>
            <a:gs pos="100000">
              <a:schemeClr val="bg1"/>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77239" y="1106424"/>
            <a:ext cx="11284131" cy="5538216"/>
          </a:xfrm>
        </p:spPr>
        <p:txBody>
          <a:bodyPr>
            <a:noAutofit/>
          </a:bodyPr>
          <a:lstStyle/>
          <a:p>
            <a:pPr marL="0" indent="0">
              <a:buNone/>
            </a:pPr>
            <a:r>
              <a:rPr lang="en-IN" dirty="0">
                <a:latin typeface="Times New Roman" panose="02020603050405020304" pitchFamily="18" charset="0"/>
                <a:cs typeface="Times New Roman" panose="02020603050405020304" pitchFamily="18" charset="0"/>
              </a:rPr>
              <a:t>3. Evaluation On Pretrained Models</a:t>
            </a:r>
          </a:p>
          <a:p>
            <a:pPr algn="l"/>
            <a:r>
              <a:rPr lang="en-IN" sz="1600" b="0" i="0" dirty="0">
                <a:effectLst/>
                <a:latin typeface="Times New Roman" panose="02020603050405020304" pitchFamily="18" charset="0"/>
              </a:rPr>
              <a:t>Using the development sets, for the word-level CLSTM model, we decided on three corpora NCBI, GM, and CDR corpora, respectively. </a:t>
            </a:r>
          </a:p>
          <a:p>
            <a:pPr algn="l"/>
            <a:r>
              <a:rPr lang="en-IN" sz="1600" b="0" i="0" dirty="0">
                <a:effectLst/>
                <a:latin typeface="Times New Roman" panose="02020603050405020304" pitchFamily="18" charset="0"/>
              </a:rPr>
              <a:t>Using the test sets, we compared all methods in terms of precision, recall, and F-score</a:t>
            </a:r>
          </a:p>
          <a:p>
            <a:pPr algn="l"/>
            <a:r>
              <a:rPr lang="en-IN" sz="1600" dirty="0">
                <a:latin typeface="Times New Roman" panose="02020603050405020304" pitchFamily="18" charset="0"/>
              </a:rPr>
              <a:t>The Pre-trained models</a:t>
            </a:r>
            <a:r>
              <a:rPr lang="en-IN" sz="1600" b="0" i="0" dirty="0">
                <a:effectLst/>
                <a:latin typeface="Times New Roman" panose="02020603050405020304" pitchFamily="18" charset="0"/>
              </a:rPr>
              <a:t> counted the true positives (</a:t>
            </a:r>
            <a:r>
              <a:rPr lang="en-IN" sz="1600" b="0" i="1" dirty="0">
                <a:effectLst/>
                <a:latin typeface="Times New Roman" panose="02020603050405020304" pitchFamily="18" charset="0"/>
              </a:rPr>
              <a:t>TP</a:t>
            </a:r>
            <a:r>
              <a:rPr lang="en-IN" sz="1600" b="0" i="0" dirty="0">
                <a:effectLst/>
                <a:latin typeface="Times New Roman" panose="02020603050405020304" pitchFamily="18" charset="0"/>
              </a:rPr>
              <a:t>), false positives (</a:t>
            </a:r>
            <a:r>
              <a:rPr lang="en-IN" sz="1600" b="0" i="1" dirty="0">
                <a:effectLst/>
                <a:latin typeface="Times New Roman" panose="02020603050405020304" pitchFamily="18" charset="0"/>
              </a:rPr>
              <a:t>FP</a:t>
            </a:r>
            <a:r>
              <a:rPr lang="en-IN" sz="1600" b="0" i="0" dirty="0">
                <a:effectLst/>
                <a:latin typeface="Times New Roman" panose="02020603050405020304" pitchFamily="18" charset="0"/>
              </a:rPr>
              <a:t>), and false negatives (</a:t>
            </a:r>
            <a:r>
              <a:rPr lang="en-IN" sz="1600" b="0" i="1" dirty="0">
                <a:effectLst/>
                <a:latin typeface="Times New Roman" panose="02020603050405020304" pitchFamily="18" charset="0"/>
              </a:rPr>
              <a:t>FN</a:t>
            </a:r>
            <a:r>
              <a:rPr lang="en-IN" sz="1600" b="0" i="0" dirty="0">
                <a:effectLst/>
                <a:latin typeface="Times New Roman" panose="02020603050405020304" pitchFamily="18" charset="0"/>
              </a:rPr>
              <a:t>). The evaluation was based on measures of precision (</a:t>
            </a:r>
            <a:r>
              <a:rPr lang="en-IN" sz="1600" b="0" i="1" dirty="0">
                <a:effectLst/>
                <a:latin typeface="Times New Roman" panose="02020603050405020304" pitchFamily="18" charset="0"/>
              </a:rPr>
              <a:t>p</a:t>
            </a:r>
            <a:r>
              <a:rPr lang="en-IN" sz="1600" b="0" i="0" dirty="0">
                <a:effectLst/>
                <a:latin typeface="Times New Roman" panose="02020603050405020304" pitchFamily="18" charset="0"/>
              </a:rPr>
              <a:t>), recall (</a:t>
            </a:r>
            <a:r>
              <a:rPr lang="en-IN" sz="1600" b="0" i="1" dirty="0">
                <a:effectLst/>
                <a:latin typeface="Times New Roman" panose="02020603050405020304" pitchFamily="18" charset="0"/>
              </a:rPr>
              <a:t>r</a:t>
            </a:r>
            <a:r>
              <a:rPr lang="en-IN" sz="1600" b="0" i="0" dirty="0">
                <a:effectLst/>
                <a:latin typeface="Times New Roman" panose="02020603050405020304" pitchFamily="18" charset="0"/>
              </a:rPr>
              <a:t>), their harmonic average, and the F-score (</a:t>
            </a:r>
            <a:r>
              <a:rPr lang="en-IN" sz="1600" b="0" i="1" dirty="0">
                <a:effectLst/>
                <a:latin typeface="Times New Roman" panose="02020603050405020304" pitchFamily="18" charset="0"/>
              </a:rPr>
              <a:t>f</a:t>
            </a:r>
            <a:r>
              <a:rPr lang="en-IN" sz="1600" b="0" i="0" dirty="0">
                <a:effectLst/>
                <a:latin typeface="Times New Roman" panose="02020603050405020304" pitchFamily="18" charset="0"/>
              </a:rPr>
              <a:t>), as follows:</a:t>
            </a:r>
          </a:p>
          <a:p>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ACFE62A-539C-4DF7-AF0A-496BB0C5C1C9}"/>
              </a:ext>
            </a:extLst>
          </p:cNvPr>
          <p:cNvPicPr>
            <a:picLocks noChangeAspect="1"/>
          </p:cNvPicPr>
          <p:nvPr/>
        </p:nvPicPr>
        <p:blipFill>
          <a:blip r:embed="rId2"/>
          <a:stretch>
            <a:fillRect/>
          </a:stretch>
        </p:blipFill>
        <p:spPr>
          <a:xfrm>
            <a:off x="1115377" y="3690175"/>
            <a:ext cx="5114925" cy="885825"/>
          </a:xfrm>
          <a:prstGeom prst="rect">
            <a:avLst/>
          </a:prstGeom>
        </p:spPr>
      </p:pic>
    </p:spTree>
    <p:extLst>
      <p:ext uri="{BB962C8B-B14F-4D97-AF65-F5344CB8AC3E}">
        <p14:creationId xmlns:p14="http://schemas.microsoft.com/office/powerpoint/2010/main" val="1495268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50000">
              <a:schemeClr val="accent4"/>
            </a:gs>
            <a:gs pos="100000">
              <a:schemeClr val="accent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055DFE-5B03-4C87-BCC2-67AEBDC23E0B}"/>
              </a:ext>
            </a:extLst>
          </p:cNvPr>
          <p:cNvSpPr txBox="1"/>
          <p:nvPr/>
        </p:nvSpPr>
        <p:spPr>
          <a:xfrm>
            <a:off x="962156" y="2111485"/>
            <a:ext cx="5754896" cy="3034677"/>
          </a:xfrm>
          <a:prstGeom prst="rect">
            <a:avLst/>
          </a:prstGeom>
        </p:spPr>
        <p:txBody>
          <a:bodyPr vert="horz" lIns="91440" tIns="45720" rIns="91440" bIns="45720" rtlCol="0" anchor="t">
            <a:spAutoFit/>
          </a:bodyPr>
          <a:lstStyle/>
          <a:p>
            <a:pPr marL="285750" indent="-228600">
              <a:lnSpc>
                <a:spcPct val="90000"/>
              </a:lnSpc>
              <a:spcBef>
                <a:spcPts val="600"/>
              </a:spcBef>
              <a:spcAft>
                <a:spcPts val="600"/>
              </a:spcAft>
              <a:buFont typeface="Arial" panose="020B0604020202020204" pitchFamily="34" charset="0"/>
              <a:buChar char="•"/>
            </a:pPr>
            <a:r>
              <a:rPr lang="en-US" sz="2000" dirty="0"/>
              <a:t>Web Based: Usage of Python  Flask</a:t>
            </a:r>
          </a:p>
          <a:p>
            <a:pPr marL="800100" lvl="1" indent="-342900">
              <a:buFont typeface="+mj-lt"/>
              <a:buAutoNum type="arabicPeriod"/>
            </a:pPr>
            <a:r>
              <a:rPr lang="en-IN" sz="2000" i="0" u="none" strike="noStrike" baseline="0" dirty="0"/>
              <a:t>Flask is a micro-framework for Python</a:t>
            </a:r>
          </a:p>
          <a:p>
            <a:pPr marL="800100" lvl="1" indent="-342900">
              <a:buFont typeface="+mj-lt"/>
              <a:buAutoNum type="arabicPeriod"/>
            </a:pPr>
            <a:r>
              <a:rPr lang="en-IN" sz="2000" i="0" u="none" strike="noStrike" baseline="0" dirty="0"/>
              <a:t>• Easy to code</a:t>
            </a:r>
          </a:p>
          <a:p>
            <a:pPr marL="800100" lvl="1" indent="-342900">
              <a:buFont typeface="+mj-lt"/>
              <a:buAutoNum type="arabicPeriod"/>
            </a:pPr>
            <a:r>
              <a:rPr lang="en-IN" sz="2000" i="0" u="none" strike="noStrike" baseline="0" dirty="0"/>
              <a:t>• Easy to configure</a:t>
            </a:r>
          </a:p>
          <a:p>
            <a:pPr marL="800100" lvl="1" indent="-342900">
              <a:buFont typeface="+mj-lt"/>
              <a:buAutoNum type="arabicPeriod"/>
            </a:pPr>
            <a:r>
              <a:rPr lang="en-IN" sz="2000" i="0" u="none" strike="noStrike" baseline="0" dirty="0"/>
              <a:t>• RESTful</a:t>
            </a:r>
          </a:p>
          <a:p>
            <a:pPr marL="800100" lvl="1" indent="-342900">
              <a:buFont typeface="+mj-lt"/>
              <a:buAutoNum type="arabicPeriod"/>
            </a:pPr>
            <a:r>
              <a:rPr lang="en-IN" sz="2000" i="0" u="none" strike="noStrike" baseline="0" dirty="0"/>
              <a:t>• Testable</a:t>
            </a:r>
          </a:p>
          <a:p>
            <a:pPr marL="800100" lvl="1" indent="-342900">
              <a:buFont typeface="+mj-lt"/>
              <a:buAutoNum type="arabicPeriod"/>
            </a:pPr>
            <a:r>
              <a:rPr lang="en-US" sz="2000" dirty="0"/>
              <a:t>The web application is browsed at 127.0.0.1:5000</a:t>
            </a:r>
          </a:p>
          <a:p>
            <a:pPr marL="285750" indent="-228600">
              <a:lnSpc>
                <a:spcPct val="90000"/>
              </a:lnSpc>
              <a:spcBef>
                <a:spcPts val="600"/>
              </a:spcBef>
              <a:spcAft>
                <a:spcPts val="600"/>
              </a:spcAft>
              <a:buFont typeface="Arial" panose="020B0604020202020204" pitchFamily="34" charset="0"/>
              <a:buChar char="•"/>
            </a:pPr>
            <a:endParaRPr lang="en-US" sz="2000" dirty="0"/>
          </a:p>
        </p:txBody>
      </p:sp>
      <p:sp>
        <p:nvSpPr>
          <p:cNvPr id="4" name="Title 3">
            <a:extLst>
              <a:ext uri="{FF2B5EF4-FFF2-40B4-BE49-F238E27FC236}">
                <a16:creationId xmlns:a16="http://schemas.microsoft.com/office/drawing/2014/main" id="{F2E6E606-E5F8-478C-9C29-95315FBA5E46}"/>
              </a:ext>
            </a:extLst>
          </p:cNvPr>
          <p:cNvSpPr>
            <a:spLocks noGrp="1"/>
          </p:cNvSpPr>
          <p:nvPr>
            <p:ph type="title"/>
          </p:nvPr>
        </p:nvSpPr>
        <p:spPr>
          <a:xfrm>
            <a:off x="228600" y="191605"/>
            <a:ext cx="10515600" cy="507831"/>
          </a:xfrm>
        </p:spPr>
        <p:txBody>
          <a:bodyPr vert="horz" lIns="91440" tIns="45720" rIns="91440" bIns="45720" rtlCol="0" anchor="ctr">
            <a:spAutoFit/>
          </a:bodyPr>
          <a:lstStyle/>
          <a:p>
            <a:r>
              <a:rPr lang="en-US" dirty="0"/>
              <a:t>Deployment Strategy</a:t>
            </a:r>
          </a:p>
        </p:txBody>
      </p:sp>
      <p:sp>
        <p:nvSpPr>
          <p:cNvPr id="15" name="Slide Number Placeholder 5">
            <a:extLst>
              <a:ext uri="{FF2B5EF4-FFF2-40B4-BE49-F238E27FC236}">
                <a16:creationId xmlns:a16="http://schemas.microsoft.com/office/drawing/2014/main" id="{EFEB36F8-3970-4A9E-A5ED-CF7982D92967}"/>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38</a:t>
            </a:fld>
            <a:endParaRPr lang="en-US"/>
          </a:p>
        </p:txBody>
      </p:sp>
    </p:spTree>
    <p:extLst>
      <p:ext uri="{BB962C8B-B14F-4D97-AF65-F5344CB8AC3E}">
        <p14:creationId xmlns:p14="http://schemas.microsoft.com/office/powerpoint/2010/main" val="3326872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50000">
              <a:schemeClr val="accent4"/>
            </a:gs>
            <a:gs pos="100000">
              <a:schemeClr val="accent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E6E606-E5F8-478C-9C29-95315FBA5E46}"/>
              </a:ext>
            </a:extLst>
          </p:cNvPr>
          <p:cNvSpPr>
            <a:spLocks noGrp="1"/>
          </p:cNvSpPr>
          <p:nvPr>
            <p:ph type="title"/>
          </p:nvPr>
        </p:nvSpPr>
        <p:spPr>
          <a:xfrm>
            <a:off x="228600" y="191605"/>
            <a:ext cx="10515600" cy="507831"/>
          </a:xfrm>
        </p:spPr>
        <p:txBody>
          <a:bodyPr vert="horz" lIns="91440" tIns="45720" rIns="91440" bIns="45720" rtlCol="0" anchor="ctr">
            <a:spAutoFit/>
          </a:bodyPr>
          <a:lstStyle/>
          <a:p>
            <a:r>
              <a:rPr lang="en-US" dirty="0" smtClean="0"/>
              <a:t>Deployment</a:t>
            </a:r>
            <a:endParaRPr lang="en-US" dirty="0"/>
          </a:p>
        </p:txBody>
      </p:sp>
      <p:sp>
        <p:nvSpPr>
          <p:cNvPr id="15" name="Slide Number Placeholder 5">
            <a:extLst>
              <a:ext uri="{FF2B5EF4-FFF2-40B4-BE49-F238E27FC236}">
                <a16:creationId xmlns:a16="http://schemas.microsoft.com/office/drawing/2014/main" id="{EFEB36F8-3970-4A9E-A5ED-CF7982D92967}"/>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39</a:t>
            </a:fld>
            <a:endParaRPr lang="en-US"/>
          </a:p>
        </p:txBody>
      </p:sp>
      <p:pic>
        <p:nvPicPr>
          <p:cNvPr id="5" name="Content Placeholder 4">
            <a:extLst>
              <a:ext uri="{FF2B5EF4-FFF2-40B4-BE49-F238E27FC236}">
                <a16:creationId xmlns:a16="http://schemas.microsoft.com/office/drawing/2014/main" id="{3CD534EA-2EB5-429F-A6E5-E1BB559BD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219" y="3632699"/>
            <a:ext cx="9225041" cy="2785518"/>
          </a:xfrm>
          <a:prstGeom prst="rect">
            <a:avLst/>
          </a:prstGeom>
        </p:spPr>
      </p:pic>
      <p:sp>
        <p:nvSpPr>
          <p:cNvPr id="2" name="Rectangle 1"/>
          <p:cNvSpPr/>
          <p:nvPr/>
        </p:nvSpPr>
        <p:spPr>
          <a:xfrm>
            <a:off x="340219" y="623560"/>
            <a:ext cx="11625358" cy="2585323"/>
          </a:xfrm>
          <a:prstGeom prst="rect">
            <a:avLst/>
          </a:prstGeom>
        </p:spPr>
        <p:txBody>
          <a:bodyPr wrap="square">
            <a:spAutoFit/>
          </a:bodyPr>
          <a:lstStyle/>
          <a:p>
            <a:endParaRPr lang="en-US" dirty="0">
              <a:latin typeface="Gill Sans" panose="020B0604020202020204" charset="0"/>
            </a:endParaRPr>
          </a:p>
          <a:p>
            <a:endParaRPr lang="en-US" dirty="0">
              <a:latin typeface="Gill Sans" panose="020B0604020202020204" charset="0"/>
            </a:endParaRPr>
          </a:p>
          <a:p>
            <a:r>
              <a:rPr lang="en-US" dirty="0">
                <a:latin typeface="Gill Sans" panose="020B0604020202020204" charset="0"/>
              </a:rPr>
              <a:t>At Persistent, we built a custom web browser-based tool which helps minimize time commitments from domain experts and the manual effort required to generate such a training dataset. The following figure displays a screenshot of the annotation tool.</a:t>
            </a:r>
            <a:br>
              <a:rPr lang="en-US" dirty="0">
                <a:latin typeface="Gill Sans" panose="020B0604020202020204" charset="0"/>
              </a:rPr>
            </a:br>
            <a:r>
              <a:rPr lang="en-US" dirty="0">
                <a:latin typeface="Gill Sans" panose="020B0604020202020204" charset="0"/>
              </a:rPr>
              <a:t/>
            </a:r>
            <a:br>
              <a:rPr lang="en-US" dirty="0">
                <a:latin typeface="Gill Sans" panose="020B0604020202020204" charset="0"/>
              </a:rPr>
            </a:br>
            <a:r>
              <a:rPr lang="en-US" dirty="0">
                <a:latin typeface="Gill Sans" panose="020B0604020202020204" charset="0"/>
              </a:rPr>
              <a:t/>
            </a:r>
            <a:br>
              <a:rPr lang="en-US" dirty="0">
                <a:latin typeface="Gill Sans" panose="020B0604020202020204" charset="0"/>
              </a:rPr>
            </a:br>
            <a:r>
              <a:rPr lang="en-US" dirty="0">
                <a:latin typeface="Gill Sans" panose="020B0604020202020204" charset="0"/>
              </a:rPr>
              <a:t>Text mining in the biomedical domain is receiving increasing attention. A key component of this process is named entity recognition (NER). </a:t>
            </a:r>
            <a:r>
              <a:rPr lang="en-US" dirty="0" err="1">
                <a:solidFill>
                  <a:schemeClr val="bg1"/>
                </a:solidFill>
                <a:latin typeface="Gill Sans" panose="020B0604020202020204" charset="0"/>
              </a:rPr>
              <a:t>iste</a:t>
            </a:r>
            <a:endParaRPr lang="en-US" dirty="0">
              <a:solidFill>
                <a:schemeClr val="bg1"/>
              </a:solidFill>
              <a:latin typeface="Gill Sans" panose="020B0604020202020204" charset="0"/>
            </a:endParaRPr>
          </a:p>
        </p:txBody>
      </p:sp>
    </p:spTree>
    <p:extLst>
      <p:ext uri="{BB962C8B-B14F-4D97-AF65-F5344CB8AC3E}">
        <p14:creationId xmlns:p14="http://schemas.microsoft.com/office/powerpoint/2010/main" val="2908707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50000">
              <a:schemeClr val="accent5">
                <a:lumMod val="20000"/>
                <a:lumOff val="80000"/>
              </a:schemeClr>
            </a:gs>
            <a:gs pos="100000">
              <a:srgbClr val="F79BF9"/>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FAED8-B434-40AB-93B4-567E737B973B}"/>
              </a:ext>
            </a:extLst>
          </p:cNvPr>
          <p:cNvSpPr>
            <a:spLocks noGrp="1"/>
          </p:cNvSpPr>
          <p:nvPr>
            <p:ph type="title"/>
          </p:nvPr>
        </p:nvSpPr>
        <p:spPr>
          <a:xfrm>
            <a:off x="0" y="-2004885"/>
            <a:ext cx="10515600" cy="2852737"/>
          </a:xfrm>
        </p:spPr>
        <p:txBody>
          <a:bodyPr/>
          <a:lstStyle/>
          <a:p>
            <a:r>
              <a:rPr lang="en-IN" sz="1200" dirty="0"/>
              <a:t>Business pipeline:  </a:t>
            </a:r>
            <a:r>
              <a:rPr lang="en-IN" dirty="0"/>
              <a:t/>
            </a:r>
            <a:br>
              <a:rPr lang="en-IN" dirty="0"/>
            </a:br>
            <a:r>
              <a:rPr lang="en-IN" sz="3600" dirty="0"/>
              <a:t>CRISP-DM Methodology</a:t>
            </a:r>
          </a:p>
        </p:txBody>
      </p:sp>
      <p:sp>
        <p:nvSpPr>
          <p:cNvPr id="11" name="Slide Number Placeholder 5">
            <a:extLst>
              <a:ext uri="{FF2B5EF4-FFF2-40B4-BE49-F238E27FC236}">
                <a16:creationId xmlns:a16="http://schemas.microsoft.com/office/drawing/2014/main" id="{57526D26-BC56-4C9E-8FEC-836D70D3F067}"/>
              </a:ext>
            </a:extLst>
          </p:cNvPr>
          <p:cNvSpPr>
            <a:spLocks noGrp="1"/>
          </p:cNvSpPr>
          <p:nvPr>
            <p:ph type="sldNum" sz="quarter" idx="12"/>
          </p:nvPr>
        </p:nvSpPr>
        <p:spPr/>
        <p:txBody>
          <a:bodyPr/>
          <a:lstStyle/>
          <a:p>
            <a:fld id="{B6589B12-CB4D-4236-BBC8-148B142B185D}" type="slidenum">
              <a:rPr lang="en-US" smtClean="0"/>
              <a:t>4</a:t>
            </a:fld>
            <a:endParaRPr lang="en-US"/>
          </a:p>
        </p:txBody>
      </p:sp>
      <p:pic>
        <p:nvPicPr>
          <p:cNvPr id="3074" name="Picture 2" descr="Image">
            <a:extLst>
              <a:ext uri="{FF2B5EF4-FFF2-40B4-BE49-F238E27FC236}">
                <a16:creationId xmlns:a16="http://schemas.microsoft.com/office/drawing/2014/main" id="{0FDF60FE-0DF6-4EC8-AC8C-6811E0B7F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614491"/>
            <a:ext cx="6652172" cy="6024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95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50000">
              <a:schemeClr val="accent4"/>
            </a:gs>
            <a:gs pos="100000">
              <a:schemeClr val="accent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E6E606-E5F8-478C-9C29-95315FBA5E46}"/>
              </a:ext>
            </a:extLst>
          </p:cNvPr>
          <p:cNvSpPr>
            <a:spLocks noGrp="1"/>
          </p:cNvSpPr>
          <p:nvPr>
            <p:ph type="title"/>
          </p:nvPr>
        </p:nvSpPr>
        <p:spPr>
          <a:xfrm>
            <a:off x="228600" y="191605"/>
            <a:ext cx="10515600" cy="507831"/>
          </a:xfrm>
        </p:spPr>
        <p:txBody>
          <a:bodyPr vert="horz" lIns="91440" tIns="45720" rIns="91440" bIns="45720" rtlCol="0" anchor="ctr">
            <a:spAutoFit/>
          </a:bodyPr>
          <a:lstStyle/>
          <a:p>
            <a:r>
              <a:rPr lang="en-US" dirty="0"/>
              <a:t>Deployment </a:t>
            </a:r>
          </a:p>
        </p:txBody>
      </p:sp>
      <p:sp>
        <p:nvSpPr>
          <p:cNvPr id="15" name="Slide Number Placeholder 5">
            <a:extLst>
              <a:ext uri="{FF2B5EF4-FFF2-40B4-BE49-F238E27FC236}">
                <a16:creationId xmlns:a16="http://schemas.microsoft.com/office/drawing/2014/main" id="{EFEB36F8-3970-4A9E-A5ED-CF7982D92967}"/>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40</a:t>
            </a:fld>
            <a:endParaRPr lang="en-US"/>
          </a:p>
        </p:txBody>
      </p:sp>
      <p:sp>
        <p:nvSpPr>
          <p:cNvPr id="6" name="TextBox 5">
            <a:extLst>
              <a:ext uri="{FF2B5EF4-FFF2-40B4-BE49-F238E27FC236}">
                <a16:creationId xmlns:a16="http://schemas.microsoft.com/office/drawing/2014/main" id="{D17BABE5-02EF-49A9-8FBD-C0F6DD3A4D7F}"/>
              </a:ext>
            </a:extLst>
          </p:cNvPr>
          <p:cNvSpPr txBox="1"/>
          <p:nvPr/>
        </p:nvSpPr>
        <p:spPr>
          <a:xfrm>
            <a:off x="228600" y="1048842"/>
            <a:ext cx="6345382" cy="646331"/>
          </a:xfrm>
          <a:prstGeom prst="rect">
            <a:avLst/>
          </a:prstGeom>
          <a:noFill/>
        </p:spPr>
        <p:txBody>
          <a:bodyPr wrap="square">
            <a:spAutoFit/>
          </a:bodyPr>
          <a:lstStyle/>
          <a:p>
            <a:r>
              <a:rPr lang="en-IN" dirty="0"/>
              <a:t>The Final web Application looks like: </a:t>
            </a:r>
          </a:p>
          <a:p>
            <a:r>
              <a:rPr lang="en-IN" dirty="0"/>
              <a:t>--</a:t>
            </a:r>
            <a:r>
              <a:rPr lang="en-IN" dirty="0">
                <a:sym typeface="Wingdings" panose="05000000000000000000" pitchFamily="2" charset="2"/>
              </a:rPr>
              <a:t> Home Page</a:t>
            </a:r>
            <a:endParaRPr lang="en-IN" dirty="0"/>
          </a:p>
        </p:txBody>
      </p:sp>
      <p:pic>
        <p:nvPicPr>
          <p:cNvPr id="7" name="Picture 6">
            <a:extLst>
              <a:ext uri="{FF2B5EF4-FFF2-40B4-BE49-F238E27FC236}">
                <a16:creationId xmlns:a16="http://schemas.microsoft.com/office/drawing/2014/main" id="{023C60FC-8A00-4627-87C0-DDDE770C983C}"/>
              </a:ext>
            </a:extLst>
          </p:cNvPr>
          <p:cNvPicPr>
            <a:picLocks noChangeAspect="1"/>
          </p:cNvPicPr>
          <p:nvPr/>
        </p:nvPicPr>
        <p:blipFill>
          <a:blip r:embed="rId2"/>
          <a:stretch>
            <a:fillRect/>
          </a:stretch>
        </p:blipFill>
        <p:spPr>
          <a:xfrm>
            <a:off x="1399309" y="1767580"/>
            <a:ext cx="9393382" cy="4360496"/>
          </a:xfrm>
          <a:prstGeom prst="rect">
            <a:avLst/>
          </a:prstGeom>
        </p:spPr>
      </p:pic>
    </p:spTree>
    <p:extLst>
      <p:ext uri="{BB962C8B-B14F-4D97-AF65-F5344CB8AC3E}">
        <p14:creationId xmlns:p14="http://schemas.microsoft.com/office/powerpoint/2010/main" val="2589741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50000">
              <a:schemeClr val="accent4"/>
            </a:gs>
            <a:gs pos="100000">
              <a:schemeClr val="accent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E6E606-E5F8-478C-9C29-95315FBA5E46}"/>
              </a:ext>
            </a:extLst>
          </p:cNvPr>
          <p:cNvSpPr>
            <a:spLocks noGrp="1"/>
          </p:cNvSpPr>
          <p:nvPr>
            <p:ph type="title"/>
          </p:nvPr>
        </p:nvSpPr>
        <p:spPr>
          <a:xfrm>
            <a:off x="228600" y="191605"/>
            <a:ext cx="10515600" cy="507831"/>
          </a:xfrm>
        </p:spPr>
        <p:txBody>
          <a:bodyPr vert="horz" lIns="91440" tIns="45720" rIns="91440" bIns="45720" rtlCol="0" anchor="ctr">
            <a:spAutoFit/>
          </a:bodyPr>
          <a:lstStyle/>
          <a:p>
            <a:r>
              <a:rPr lang="en-US" dirty="0"/>
              <a:t>Deployment </a:t>
            </a:r>
          </a:p>
        </p:txBody>
      </p:sp>
      <p:sp>
        <p:nvSpPr>
          <p:cNvPr id="15" name="Slide Number Placeholder 5">
            <a:extLst>
              <a:ext uri="{FF2B5EF4-FFF2-40B4-BE49-F238E27FC236}">
                <a16:creationId xmlns:a16="http://schemas.microsoft.com/office/drawing/2014/main" id="{EFEB36F8-3970-4A9E-A5ED-CF7982D92967}"/>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41</a:t>
            </a:fld>
            <a:endParaRPr lang="en-US"/>
          </a:p>
        </p:txBody>
      </p:sp>
      <p:sp>
        <p:nvSpPr>
          <p:cNvPr id="6" name="TextBox 5">
            <a:extLst>
              <a:ext uri="{FF2B5EF4-FFF2-40B4-BE49-F238E27FC236}">
                <a16:creationId xmlns:a16="http://schemas.microsoft.com/office/drawing/2014/main" id="{D17BABE5-02EF-49A9-8FBD-C0F6DD3A4D7F}"/>
              </a:ext>
            </a:extLst>
          </p:cNvPr>
          <p:cNvSpPr txBox="1"/>
          <p:nvPr/>
        </p:nvSpPr>
        <p:spPr>
          <a:xfrm>
            <a:off x="124096" y="725918"/>
            <a:ext cx="6345382" cy="369332"/>
          </a:xfrm>
          <a:prstGeom prst="rect">
            <a:avLst/>
          </a:prstGeom>
          <a:noFill/>
        </p:spPr>
        <p:txBody>
          <a:bodyPr wrap="square">
            <a:spAutoFit/>
          </a:bodyPr>
          <a:lstStyle/>
          <a:p>
            <a:r>
              <a:rPr lang="en-IN" dirty="0"/>
              <a:t>The Final web Application looks like: </a:t>
            </a:r>
          </a:p>
        </p:txBody>
      </p:sp>
      <p:pic>
        <p:nvPicPr>
          <p:cNvPr id="8" name="Content Placeholder 4">
            <a:extLst>
              <a:ext uri="{FF2B5EF4-FFF2-40B4-BE49-F238E27FC236}">
                <a16:creationId xmlns:a16="http://schemas.microsoft.com/office/drawing/2014/main" id="{E3E35625-3863-4A33-B909-6B45F1FB0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6" y="1095250"/>
            <a:ext cx="5431972" cy="3048310"/>
          </a:xfrm>
          <a:prstGeom prst="rect">
            <a:avLst/>
          </a:prstGeom>
        </p:spPr>
      </p:pic>
      <p:pic>
        <p:nvPicPr>
          <p:cNvPr id="9" name="Picture 8">
            <a:extLst>
              <a:ext uri="{FF2B5EF4-FFF2-40B4-BE49-F238E27FC236}">
                <a16:creationId xmlns:a16="http://schemas.microsoft.com/office/drawing/2014/main" id="{3E1E93C1-0DE8-4615-A810-9F4B9B58D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4261594"/>
            <a:ext cx="4143103" cy="2520168"/>
          </a:xfrm>
          <a:prstGeom prst="rect">
            <a:avLst/>
          </a:prstGeom>
        </p:spPr>
      </p:pic>
      <p:pic>
        <p:nvPicPr>
          <p:cNvPr id="10" name="Picture 9">
            <a:extLst>
              <a:ext uri="{FF2B5EF4-FFF2-40B4-BE49-F238E27FC236}">
                <a16:creationId xmlns:a16="http://schemas.microsoft.com/office/drawing/2014/main" id="{8D44F9CD-C25C-4CF0-80C3-AA59AE429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8979" y="376021"/>
            <a:ext cx="4022564" cy="3444567"/>
          </a:xfrm>
          <a:prstGeom prst="rect">
            <a:avLst/>
          </a:prstGeom>
        </p:spPr>
      </p:pic>
      <p:pic>
        <p:nvPicPr>
          <p:cNvPr id="11" name="Picture 10">
            <a:extLst>
              <a:ext uri="{FF2B5EF4-FFF2-40B4-BE49-F238E27FC236}">
                <a16:creationId xmlns:a16="http://schemas.microsoft.com/office/drawing/2014/main" id="{D356233A-8FAB-493E-8AB1-7590A4F0D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9478" y="3914422"/>
            <a:ext cx="4441566" cy="2867340"/>
          </a:xfrm>
          <a:prstGeom prst="rect">
            <a:avLst/>
          </a:prstGeom>
        </p:spPr>
      </p:pic>
    </p:spTree>
    <p:extLst>
      <p:ext uri="{BB962C8B-B14F-4D97-AF65-F5344CB8AC3E}">
        <p14:creationId xmlns:p14="http://schemas.microsoft.com/office/powerpoint/2010/main" val="1549165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ttitudes 2 Animal Cognition Survey – The Anthrozoologist">
            <a:extLst>
              <a:ext uri="{FF2B5EF4-FFF2-40B4-BE49-F238E27FC236}">
                <a16:creationId xmlns:a16="http://schemas.microsoft.com/office/drawing/2014/main" id="{45A07E70-0C18-4E61-9BB5-06001EC63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414" y="300790"/>
            <a:ext cx="5971172" cy="597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628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74000">
              <a:schemeClr val="accent2">
                <a:lumMod val="60000"/>
                <a:lumOff val="40000"/>
              </a:schemeClr>
            </a:gs>
            <a:gs pos="90480">
              <a:srgbClr val="7030A0"/>
            </a:gs>
            <a:gs pos="83000">
              <a:schemeClr val="accent4">
                <a:lumMod val="60000"/>
                <a:lumOff val="40000"/>
              </a:schemeClr>
            </a:gs>
            <a:gs pos="100000">
              <a:srgbClr val="00B0F0"/>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01C3C6-1F20-438A-8BD6-AF914AE8157E}"/>
              </a:ext>
            </a:extLst>
          </p:cNvPr>
          <p:cNvSpPr>
            <a:spLocks noGrp="1"/>
          </p:cNvSpPr>
          <p:nvPr>
            <p:ph type="title"/>
          </p:nvPr>
        </p:nvSpPr>
        <p:spPr>
          <a:xfrm>
            <a:off x="228600" y="191605"/>
            <a:ext cx="10515600" cy="507831"/>
          </a:xfrm>
        </p:spPr>
        <p:txBody>
          <a:bodyPr vert="horz" lIns="91440" tIns="45720" rIns="91440" bIns="45720" rtlCol="0" anchor="ctr">
            <a:spAutoFit/>
          </a:bodyPr>
          <a:lstStyle/>
          <a:p>
            <a:r>
              <a:rPr lang="en-US" dirty="0"/>
              <a:t>Project Scope</a:t>
            </a:r>
          </a:p>
        </p:txBody>
      </p:sp>
      <p:sp>
        <p:nvSpPr>
          <p:cNvPr id="13" name="Slide Number Placeholder 5">
            <a:extLst>
              <a:ext uri="{FF2B5EF4-FFF2-40B4-BE49-F238E27FC236}">
                <a16:creationId xmlns:a16="http://schemas.microsoft.com/office/drawing/2014/main" id="{6CBB1F16-B25E-494F-A03E-65ECD48E048D}"/>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5</a:t>
            </a:fld>
            <a:endParaRPr lang="en-US"/>
          </a:p>
        </p:txBody>
      </p:sp>
      <p:sp>
        <p:nvSpPr>
          <p:cNvPr id="2" name="TextBox 1">
            <a:extLst>
              <a:ext uri="{FF2B5EF4-FFF2-40B4-BE49-F238E27FC236}">
                <a16:creationId xmlns:a16="http://schemas.microsoft.com/office/drawing/2014/main" id="{866A8B6F-E54E-4902-8986-52CEA0DEB084}"/>
              </a:ext>
            </a:extLst>
          </p:cNvPr>
          <p:cNvSpPr txBox="1"/>
          <p:nvPr/>
        </p:nvSpPr>
        <p:spPr>
          <a:xfrm>
            <a:off x="0" y="1037162"/>
            <a:ext cx="11500685" cy="5629233"/>
          </a:xfrm>
          <a:prstGeom prst="rect">
            <a:avLst/>
          </a:prstGeom>
          <a:noFill/>
        </p:spPr>
        <p:txBody>
          <a:bodyPr wrap="square" rtlCol="0">
            <a:spAutoFit/>
          </a:bodyPr>
          <a:lstStyle/>
          <a:p>
            <a:pPr marL="444500" lvl="1">
              <a:lnSpc>
                <a:spcPct val="110000"/>
              </a:lnSpc>
              <a:spcBef>
                <a:spcPts val="500"/>
              </a:spcBef>
              <a:buClr>
                <a:schemeClr val="accent1"/>
              </a:buClr>
              <a:buSzPts val="2000"/>
            </a:pPr>
            <a:r>
              <a:rPr lang="en-IN" sz="2400" dirty="0">
                <a:latin typeface="Times New Roman" panose="02020603050405020304" pitchFamily="18" charset="0"/>
              </a:rPr>
              <a:t>T</a:t>
            </a:r>
            <a:r>
              <a:rPr lang="en-IN" sz="2400" b="0" i="0" dirty="0">
                <a:effectLst/>
                <a:latin typeface="Times New Roman" panose="02020603050405020304" pitchFamily="18" charset="0"/>
              </a:rPr>
              <a:t>he increasing number of biomedical articles and resources, searching for and extracting valuable information has become challenging.</a:t>
            </a:r>
          </a:p>
          <a:p>
            <a:pPr marL="444500" lvl="1">
              <a:lnSpc>
                <a:spcPct val="110000"/>
              </a:lnSpc>
              <a:spcBef>
                <a:spcPts val="500"/>
              </a:spcBef>
              <a:buClr>
                <a:schemeClr val="accent1"/>
              </a:buClr>
              <a:buSzPts val="2000"/>
            </a:pPr>
            <a:r>
              <a:rPr lang="en-IN" sz="2400" b="0" i="0" dirty="0">
                <a:effectLst/>
                <a:latin typeface="Times New Roman" panose="02020603050405020304" pitchFamily="18" charset="0"/>
              </a:rPr>
              <a:t>Researchers consider multiple information sources and transform unstructured text data into refined knowledge to facilitate research productivity.</a:t>
            </a:r>
          </a:p>
          <a:p>
            <a:pPr marL="444500" lvl="1">
              <a:lnSpc>
                <a:spcPct val="110000"/>
              </a:lnSpc>
              <a:spcBef>
                <a:spcPts val="500"/>
              </a:spcBef>
              <a:buClr>
                <a:schemeClr val="accent1"/>
              </a:buClr>
              <a:buSzPts val="2000"/>
            </a:pPr>
            <a:r>
              <a:rPr lang="en-IN" sz="2400" b="0" i="0" dirty="0">
                <a:effectLst/>
                <a:latin typeface="Times New Roman" panose="02020603050405020304" pitchFamily="18" charset="0"/>
              </a:rPr>
              <a:t>However, manual annotation and feature generation by biomedical experts are inefficient because they involve a complex process and require expensive and time-consuming labour. Therefore, efficient and accurate natural language processing (NLP) techniques are becoming increasingly important for use in computational data analysis, and advanced text mining techniques are necessary to automatically analyse the biomedical literature and extract useful information from texts</a:t>
            </a:r>
            <a:endParaRPr lang="en-IN" sz="2400" b="0" i="0" u="none" strike="noStrike" cap="none" dirty="0">
              <a:latin typeface="Arial"/>
              <a:ea typeface="Arial"/>
              <a:cs typeface="Arial"/>
              <a:sym typeface="Arial"/>
            </a:endParaRPr>
          </a:p>
          <a:p>
            <a:pPr marL="228600" marR="0" lvl="0" indent="-101600" algn="l" rtl="0">
              <a:lnSpc>
                <a:spcPct val="110000"/>
              </a:lnSpc>
              <a:spcBef>
                <a:spcPts val="1000"/>
              </a:spcBef>
              <a:spcAft>
                <a:spcPts val="0"/>
              </a:spcAft>
              <a:buClr>
                <a:schemeClr val="accent1"/>
              </a:buClr>
              <a:buSzPts val="2000"/>
              <a:buFont typeface="Arial"/>
              <a:buNone/>
            </a:pPr>
            <a:endParaRPr lang="en-IN" sz="2400" b="0" i="0" u="none" strike="noStrike" cap="none" dirty="0">
              <a:latin typeface="Arial"/>
              <a:ea typeface="Arial"/>
              <a:cs typeface="Arial"/>
              <a:sym typeface="Arial"/>
            </a:endParaRPr>
          </a:p>
          <a:p>
            <a:pPr marL="228600" marR="0" lvl="0" indent="-101600" algn="l" rtl="0">
              <a:lnSpc>
                <a:spcPct val="110000"/>
              </a:lnSpc>
              <a:spcBef>
                <a:spcPts val="1000"/>
              </a:spcBef>
              <a:spcAft>
                <a:spcPts val="0"/>
              </a:spcAft>
              <a:buClr>
                <a:schemeClr val="accent1"/>
              </a:buClr>
              <a:buSzPts val="2000"/>
              <a:buFont typeface="Arial"/>
              <a:buNone/>
            </a:pPr>
            <a:endParaRPr lang="en-IN" sz="2400" b="0" i="0" u="none" strike="noStrike" cap="none" dirty="0">
              <a:latin typeface="Arial"/>
              <a:ea typeface="Arial"/>
              <a:cs typeface="Arial"/>
              <a:sym typeface="Arial"/>
            </a:endParaRPr>
          </a:p>
          <a:p>
            <a:endParaRPr lang="en-IN" dirty="0"/>
          </a:p>
        </p:txBody>
      </p:sp>
    </p:spTree>
    <p:extLst>
      <p:ext uri="{BB962C8B-B14F-4D97-AF65-F5344CB8AC3E}">
        <p14:creationId xmlns:p14="http://schemas.microsoft.com/office/powerpoint/2010/main" val="222638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50000">
              <a:schemeClr val="bg1"/>
            </a:gs>
            <a:gs pos="100000">
              <a:srgbClr val="00B0F0"/>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8DFA-EC0B-4EEB-A06E-0F0F2A3D3D1A}"/>
              </a:ext>
            </a:extLst>
          </p:cNvPr>
          <p:cNvSpPr>
            <a:spLocks noGrp="1"/>
          </p:cNvSpPr>
          <p:nvPr>
            <p:ph type="title"/>
          </p:nvPr>
        </p:nvSpPr>
        <p:spPr>
          <a:xfrm>
            <a:off x="228600" y="191605"/>
            <a:ext cx="10515600" cy="507831"/>
          </a:xfrm>
        </p:spPr>
        <p:txBody>
          <a:bodyPr vert="horz" lIns="91440" tIns="45720" rIns="91440" bIns="45720" rtlCol="0" anchor="ctr">
            <a:spAutoFit/>
          </a:bodyPr>
          <a:lstStyle/>
          <a:p>
            <a:r>
              <a:rPr lang="en-US" sz="3000" dirty="0"/>
              <a:t>Project Goals</a:t>
            </a:r>
          </a:p>
        </p:txBody>
      </p:sp>
      <p:grpSp>
        <p:nvGrpSpPr>
          <p:cNvPr id="23" name="Group 22">
            <a:extLst>
              <a:ext uri="{FF2B5EF4-FFF2-40B4-BE49-F238E27FC236}">
                <a16:creationId xmlns:a16="http://schemas.microsoft.com/office/drawing/2014/main" id="{3D973C61-B118-468C-8970-1AAEE35148A1}"/>
              </a:ext>
            </a:extLst>
          </p:cNvPr>
          <p:cNvGrpSpPr/>
          <p:nvPr/>
        </p:nvGrpSpPr>
        <p:grpSpPr>
          <a:xfrm>
            <a:off x="161925" y="1865921"/>
            <a:ext cx="11370971" cy="4628545"/>
            <a:chOff x="-9842" y="2051082"/>
            <a:chExt cx="11152762" cy="3937728"/>
          </a:xfrm>
        </p:grpSpPr>
        <p:sp>
          <p:nvSpPr>
            <p:cNvPr id="5" name="TextBox 4">
              <a:extLst>
                <a:ext uri="{FF2B5EF4-FFF2-40B4-BE49-F238E27FC236}">
                  <a16:creationId xmlns:a16="http://schemas.microsoft.com/office/drawing/2014/main" id="{4822D392-DEA2-40D0-995F-F068ACDCC422}"/>
                </a:ext>
              </a:extLst>
            </p:cNvPr>
            <p:cNvSpPr txBox="1">
              <a:spLocks/>
            </p:cNvSpPr>
            <p:nvPr/>
          </p:nvSpPr>
          <p:spPr>
            <a:xfrm>
              <a:off x="344433" y="2051082"/>
              <a:ext cx="5446766" cy="332399"/>
            </a:xfrm>
            <a:prstGeom prst="rect">
              <a:avLst/>
            </a:prstGeom>
          </p:spPr>
          <p:txBody>
            <a:bodyPr vert="horz" wrap="square" lIns="0" tIns="0" rIns="0" bIns="0" rtlCol="0" anchor="ctr">
              <a:spAutoFit/>
            </a:bodyPr>
            <a:lstStyle>
              <a:defPPr>
                <a:defRPr lang="en-US"/>
              </a:defPPr>
              <a:lvl1pPr>
                <a:lnSpc>
                  <a:spcPct val="90000"/>
                </a:lnSpc>
                <a:spcAft>
                  <a:spcPts val="600"/>
                </a:spcAft>
                <a:defRPr sz="2400">
                  <a:effectLst/>
                </a:defRPr>
              </a:lvl1pPr>
            </a:lstStyle>
            <a:p>
              <a:r>
                <a:rPr lang="en-US" b="1" dirty="0">
                  <a:solidFill>
                    <a:schemeClr val="accent1"/>
                  </a:solidFill>
                </a:rPr>
                <a:t>Objectives</a:t>
              </a:r>
            </a:p>
          </p:txBody>
        </p:sp>
        <p:sp>
          <p:nvSpPr>
            <p:cNvPr id="6" name="TextBox 5">
              <a:extLst>
                <a:ext uri="{FF2B5EF4-FFF2-40B4-BE49-F238E27FC236}">
                  <a16:creationId xmlns:a16="http://schemas.microsoft.com/office/drawing/2014/main" id="{16060BCC-B451-4A06-847A-F01937D17939}"/>
                </a:ext>
              </a:extLst>
            </p:cNvPr>
            <p:cNvSpPr txBox="1">
              <a:spLocks/>
            </p:cNvSpPr>
            <p:nvPr/>
          </p:nvSpPr>
          <p:spPr>
            <a:xfrm>
              <a:off x="6483555" y="2051082"/>
              <a:ext cx="4659365" cy="332399"/>
            </a:xfrm>
            <a:prstGeom prst="rect">
              <a:avLst/>
            </a:prstGeom>
          </p:spPr>
          <p:txBody>
            <a:bodyPr vert="horz" lIns="0" tIns="0" rIns="0" bIns="0" rtlCol="0" anchor="ctr">
              <a:spAutoFit/>
            </a:bodyPr>
            <a:lstStyle>
              <a:defPPr>
                <a:defRPr lang="en-US"/>
              </a:defPPr>
              <a:lvl1pPr>
                <a:lnSpc>
                  <a:spcPct val="90000"/>
                </a:lnSpc>
                <a:spcAft>
                  <a:spcPts val="600"/>
                </a:spcAft>
                <a:defRPr sz="2400">
                  <a:effectLst/>
                </a:defRPr>
              </a:lvl1pPr>
            </a:lstStyle>
            <a:p>
              <a:r>
                <a:rPr lang="en-US" b="1" dirty="0">
                  <a:solidFill>
                    <a:schemeClr val="accent1"/>
                  </a:solidFill>
                </a:rPr>
                <a:t>Constraints</a:t>
              </a:r>
            </a:p>
          </p:txBody>
        </p:sp>
        <p:sp>
          <p:nvSpPr>
            <p:cNvPr id="18" name="TextBox 1">
              <a:extLst>
                <a:ext uri="{FF2B5EF4-FFF2-40B4-BE49-F238E27FC236}">
                  <a16:creationId xmlns:a16="http://schemas.microsoft.com/office/drawing/2014/main" id="{9FD06995-1AD3-4C71-920E-D28027ACAB27}"/>
                </a:ext>
              </a:extLst>
            </p:cNvPr>
            <p:cNvSpPr txBox="1">
              <a:spLocks/>
            </p:cNvSpPr>
            <p:nvPr/>
          </p:nvSpPr>
          <p:spPr>
            <a:xfrm>
              <a:off x="-9842" y="2582702"/>
              <a:ext cx="5949945" cy="3406108"/>
            </a:xfrm>
            <a:prstGeom prst="rect">
              <a:avLst/>
            </a:prstGeom>
          </p:spPr>
          <p:txBody>
            <a:bodyPr vert="horz" wrap="square" lIns="0" tIns="0" rIns="0" bIns="0" rtlCol="0" anchor="ctr">
              <a:spAutoFit/>
            </a:bodyPr>
            <a:lstStyle/>
            <a:p>
              <a:pPr marL="673100" lvl="1" indent="-228600">
                <a:lnSpc>
                  <a:spcPct val="120000"/>
                </a:lnSpc>
                <a:spcBef>
                  <a:spcPts val="500"/>
                </a:spcBef>
                <a:buClr>
                  <a:schemeClr val="accent1"/>
                </a:buClr>
                <a:buSzPts val="2000"/>
                <a:buFont typeface="+mj-lt"/>
                <a:buAutoNum type="arabicPeriod"/>
              </a:pPr>
              <a:r>
                <a:rPr lang="en-IN" sz="1600" b="0" i="0" dirty="0">
                  <a:effectLst/>
                  <a:latin typeface="Times New Roman" panose="02020603050405020304" pitchFamily="18" charset="0"/>
                  <a:cs typeface="Times New Roman" panose="02020603050405020304" pitchFamily="18" charset="0"/>
                </a:rPr>
                <a:t>To maximise the utilisation of free-text medical journals and electronic health records (EHR), we focused on a particular subtask of clinical information extraction and developed a dedicated named-entity recognition web application. Where our model involves in identifying concepts of interest in free texts is a sub-task of information extraction, more commonly known as Named-Entity Recognition (NER) and seeks to classify tokens (words) into pre-defined categories.</a:t>
              </a:r>
            </a:p>
            <a:p>
              <a:pPr marL="673100" lvl="1" indent="-228600">
                <a:lnSpc>
                  <a:spcPct val="120000"/>
                </a:lnSpc>
                <a:spcBef>
                  <a:spcPts val="500"/>
                </a:spcBef>
                <a:buClr>
                  <a:schemeClr val="accent1"/>
                </a:buClr>
                <a:buSzPts val="2000"/>
                <a:buFont typeface="+mj-lt"/>
                <a:buAutoNum type="arabicPeriod"/>
              </a:pPr>
              <a:r>
                <a:rPr lang="en-IN" sz="1600" dirty="0">
                  <a:latin typeface="Times New Roman" panose="02020603050405020304" pitchFamily="18" charset="0"/>
                  <a:cs typeface="Times New Roman" panose="02020603050405020304" pitchFamily="18" charset="0"/>
                </a:rPr>
                <a:t>T</a:t>
              </a:r>
              <a:r>
                <a:rPr lang="en-IN" sz="1600" b="0" i="0" dirty="0">
                  <a:effectLst/>
                  <a:latin typeface="Times New Roman" panose="02020603050405020304" pitchFamily="18" charset="0"/>
                  <a:cs typeface="Times New Roman" panose="02020603050405020304" pitchFamily="18" charset="0"/>
                </a:rPr>
                <a:t>he words (tokens) that were identified as concepts and classified (labelled) appropriately:</a:t>
              </a:r>
            </a:p>
            <a:p>
              <a:pPr lvl="2" indent="-241300">
                <a:buClr>
                  <a:schemeClr val="accent1"/>
                </a:buClr>
                <a:buSzPts val="2000"/>
                <a:buFont typeface="Arial"/>
                <a:buChar char="•"/>
              </a:pPr>
              <a:r>
                <a:rPr lang="en-IN" sz="1600" dirty="0">
                  <a:latin typeface="Times New Roman" panose="02020603050405020304" pitchFamily="18" charset="0"/>
                  <a:cs typeface="Times New Roman" panose="02020603050405020304" pitchFamily="18" charset="0"/>
                </a:rPr>
                <a:t>A. Proteins</a:t>
              </a:r>
            </a:p>
            <a:p>
              <a:pPr lvl="2" indent="-241300">
                <a:buClr>
                  <a:schemeClr val="accent1"/>
                </a:buClr>
                <a:buSzPts val="2000"/>
                <a:buFont typeface="Arial"/>
                <a:buChar char="•"/>
              </a:pPr>
              <a:r>
                <a:rPr lang="en-IN" sz="1600" dirty="0">
                  <a:latin typeface="Times New Roman" panose="02020603050405020304" pitchFamily="18" charset="0"/>
                  <a:cs typeface="Times New Roman" panose="02020603050405020304" pitchFamily="18" charset="0"/>
                </a:rPr>
                <a:t>B. Chemicals</a:t>
              </a:r>
            </a:p>
            <a:p>
              <a:pPr lvl="2" indent="-241300">
                <a:buClr>
                  <a:schemeClr val="accent1"/>
                </a:buClr>
                <a:buSzPts val="2000"/>
                <a:buFont typeface="Arial"/>
                <a:buChar char="•"/>
              </a:pPr>
              <a:r>
                <a:rPr lang="en-IN" sz="1600" dirty="0">
                  <a:latin typeface="Times New Roman" panose="02020603050405020304" pitchFamily="18" charset="0"/>
                  <a:cs typeface="Times New Roman" panose="02020603050405020304" pitchFamily="18" charset="0"/>
                </a:rPr>
                <a:t>C.  Diseases</a:t>
              </a:r>
              <a:endParaRPr lang="en-US"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1600" b="0" i="0" dirty="0">
                <a:effectLst/>
                <a:latin typeface="Times New Roman" panose="02020603050405020304" pitchFamily="18" charset="0"/>
                <a:cs typeface="Times New Roman" panose="02020603050405020304" pitchFamily="18" charset="0"/>
              </a:endParaRPr>
            </a:p>
          </p:txBody>
        </p:sp>
        <p:sp>
          <p:nvSpPr>
            <p:cNvPr id="20" name="TextBox 1">
              <a:extLst>
                <a:ext uri="{FF2B5EF4-FFF2-40B4-BE49-F238E27FC236}">
                  <a16:creationId xmlns:a16="http://schemas.microsoft.com/office/drawing/2014/main" id="{9522627F-8C87-4F09-8BCC-C9168C73222C}"/>
                </a:ext>
              </a:extLst>
            </p:cNvPr>
            <p:cNvSpPr txBox="1">
              <a:spLocks/>
            </p:cNvSpPr>
            <p:nvPr/>
          </p:nvSpPr>
          <p:spPr>
            <a:xfrm>
              <a:off x="6483554" y="2538808"/>
              <a:ext cx="4659365" cy="2304197"/>
            </a:xfrm>
            <a:prstGeom prst="rect">
              <a:avLst/>
            </a:prstGeom>
          </p:spPr>
          <p:txBody>
            <a:bodyPr vert="horz" lIns="0" tIns="0" rIns="0" bIns="0" rtlCol="0" anchor="ctr">
              <a:spAutoFit/>
            </a:bodyPr>
            <a:lstStyle/>
            <a:p>
              <a:pPr algn="l"/>
              <a:r>
                <a:rPr lang="en-IN" sz="1600" dirty="0">
                  <a:latin typeface="Times New Roman" panose="02020603050405020304" pitchFamily="18" charset="0"/>
                </a:rPr>
                <a:t>B</a:t>
              </a:r>
              <a:r>
                <a:rPr lang="en-IN" sz="1600" b="0" i="0" dirty="0">
                  <a:effectLst/>
                  <a:latin typeface="Times New Roman" panose="02020603050405020304" pitchFamily="18" charset="0"/>
                </a:rPr>
                <a:t>iomedical NER is a particularly complex task because biological entities </a:t>
              </a:r>
            </a:p>
            <a:p>
              <a:pPr marL="857250" lvl="1" indent="-400050">
                <a:buAutoNum type="romanLcParenBoth"/>
              </a:pPr>
              <a:r>
                <a:rPr lang="en-IN" sz="1600" b="0" i="0" dirty="0">
                  <a:effectLst/>
                  <a:latin typeface="Times New Roman" panose="02020603050405020304" pitchFamily="18" charset="0"/>
                </a:rPr>
                <a:t>continually increase with new discoveries, </a:t>
              </a:r>
            </a:p>
            <a:p>
              <a:pPr marL="857250" lvl="1" indent="-400050">
                <a:buAutoNum type="romanLcParenBoth"/>
              </a:pPr>
              <a:r>
                <a:rPr lang="en-IN" sz="1600" b="0" i="0" dirty="0">
                  <a:effectLst/>
                  <a:latin typeface="Times New Roman" panose="02020603050405020304" pitchFamily="18" charset="0"/>
                </a:rPr>
                <a:t>have large numbers of synonyms,</a:t>
              </a:r>
            </a:p>
            <a:p>
              <a:pPr marL="857250" lvl="1" indent="-400050">
                <a:buAutoNum type="romanLcParenBoth"/>
              </a:pPr>
              <a:r>
                <a:rPr lang="en-IN" sz="1600" dirty="0">
                  <a:latin typeface="Times New Roman" panose="02020603050405020304" pitchFamily="18" charset="0"/>
                </a:rPr>
                <a:t> </a:t>
              </a:r>
              <a:r>
                <a:rPr lang="en-IN" sz="1600" b="0" i="0" dirty="0">
                  <a:effectLst/>
                  <a:latin typeface="Times New Roman" panose="02020603050405020304" pitchFamily="18" charset="0"/>
                </a:rPr>
                <a:t>are often referred to using abbreviations,</a:t>
              </a:r>
            </a:p>
            <a:p>
              <a:pPr marL="857250" lvl="1" indent="-400050">
                <a:buAutoNum type="romanLcParenBoth"/>
              </a:pPr>
              <a:r>
                <a:rPr lang="en-IN" sz="1600" dirty="0">
                  <a:latin typeface="Times New Roman" panose="02020603050405020304" pitchFamily="18" charset="0"/>
                </a:rPr>
                <a:t> </a:t>
              </a:r>
              <a:r>
                <a:rPr lang="en-IN" sz="1600" b="0" i="0" dirty="0">
                  <a:effectLst/>
                  <a:latin typeface="Times New Roman" panose="02020603050405020304" pitchFamily="18" charset="0"/>
                </a:rPr>
                <a:t>are described by long phrases, and</a:t>
              </a:r>
            </a:p>
            <a:p>
              <a:pPr marL="857250" lvl="1" indent="-400050">
                <a:buAutoNum type="romanLcParenBoth"/>
              </a:pPr>
              <a:r>
                <a:rPr lang="en-IN" sz="1600" dirty="0">
                  <a:latin typeface="Times New Roman" panose="02020603050405020304" pitchFamily="18" charset="0"/>
                </a:rPr>
                <a:t>are</a:t>
              </a:r>
              <a:r>
                <a:rPr lang="en-IN" sz="1600" b="0" i="0" dirty="0">
                  <a:effectLst/>
                  <a:latin typeface="Times New Roman" panose="02020603050405020304" pitchFamily="18" charset="0"/>
                </a:rPr>
                <a:t> mixtures of letters, symbols, and punctuation </a:t>
              </a:r>
            </a:p>
            <a:p>
              <a:pPr lvl="1"/>
              <a:r>
                <a:rPr lang="en-IN" sz="1600" dirty="0">
                  <a:latin typeface="Times New Roman" panose="02020603050405020304" pitchFamily="18" charset="0"/>
                </a:rPr>
                <a:t>Hence, in our doing s</a:t>
              </a:r>
              <a:r>
                <a:rPr lang="en-IN" sz="1600" b="0" i="0" dirty="0">
                  <a:effectLst/>
                  <a:latin typeface="Times New Roman" panose="02020603050405020304" pitchFamily="18" charset="0"/>
                </a:rPr>
                <a:t>everal approaches have been proposed to minimize these issues.</a:t>
              </a:r>
            </a:p>
            <a:p>
              <a:pPr lvl="1"/>
              <a:endParaRPr lang="en-IN" sz="1600" b="0" i="0" dirty="0">
                <a:effectLst/>
                <a:latin typeface="Times New Roman" panose="02020603050405020304" pitchFamily="18" charset="0"/>
              </a:endParaRPr>
            </a:p>
          </p:txBody>
        </p:sp>
        <p:cxnSp>
          <p:nvCxnSpPr>
            <p:cNvPr id="9" name="Straight Connector 8">
              <a:extLst>
                <a:ext uri="{FF2B5EF4-FFF2-40B4-BE49-F238E27FC236}">
                  <a16:creationId xmlns:a16="http://schemas.microsoft.com/office/drawing/2014/main" id="{92C349EF-C262-4835-9EBD-8B7C780A42B2}"/>
                </a:ext>
              </a:extLst>
            </p:cNvPr>
            <p:cNvCxnSpPr>
              <a:cxnSpLocks/>
            </p:cNvCxnSpPr>
            <p:nvPr/>
          </p:nvCxnSpPr>
          <p:spPr>
            <a:xfrm>
              <a:off x="344433" y="2440631"/>
              <a:ext cx="5446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176EBD-788A-44EC-BDD5-5C84A7449B06}"/>
                </a:ext>
              </a:extLst>
            </p:cNvPr>
            <p:cNvCxnSpPr>
              <a:cxnSpLocks/>
            </p:cNvCxnSpPr>
            <p:nvPr/>
          </p:nvCxnSpPr>
          <p:spPr>
            <a:xfrm>
              <a:off x="6483555" y="2440631"/>
              <a:ext cx="4659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0C450C-8824-46B7-A280-BA244E1E14AE}"/>
                </a:ext>
              </a:extLst>
            </p:cNvPr>
            <p:cNvCxnSpPr>
              <a:cxnSpLocks/>
            </p:cNvCxnSpPr>
            <p:nvPr/>
          </p:nvCxnSpPr>
          <p:spPr>
            <a:xfrm>
              <a:off x="6096000" y="2538808"/>
              <a:ext cx="0" cy="1892826"/>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Slide Number Placeholder 5">
            <a:extLst>
              <a:ext uri="{FF2B5EF4-FFF2-40B4-BE49-F238E27FC236}">
                <a16:creationId xmlns:a16="http://schemas.microsoft.com/office/drawing/2014/main" id="{494F1A61-0087-49E1-A747-853CE36241A5}"/>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6</a:t>
            </a:fld>
            <a:endParaRPr lang="en-US"/>
          </a:p>
        </p:txBody>
      </p:sp>
      <p:sp>
        <p:nvSpPr>
          <p:cNvPr id="3" name="TextBox 2">
            <a:extLst>
              <a:ext uri="{FF2B5EF4-FFF2-40B4-BE49-F238E27FC236}">
                <a16:creationId xmlns:a16="http://schemas.microsoft.com/office/drawing/2014/main" id="{B562CBA8-BC51-4E22-9A9A-7261AD63ECC5}"/>
              </a:ext>
            </a:extLst>
          </p:cNvPr>
          <p:cNvSpPr txBox="1"/>
          <p:nvPr/>
        </p:nvSpPr>
        <p:spPr>
          <a:xfrm>
            <a:off x="401054" y="1074961"/>
            <a:ext cx="11267809"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Our major goal is to apply </a:t>
            </a:r>
            <a:r>
              <a:rPr lang="en-IN" b="0" i="0" dirty="0">
                <a:effectLst/>
                <a:latin typeface="Times New Roman" panose="02020603050405020304" pitchFamily="18" charset="0"/>
                <a:cs typeface="Times New Roman" panose="02020603050405020304" pitchFamily="18" charset="0"/>
              </a:rPr>
              <a:t>biomedical text mining, named entity recognition (NER) which is an important task used to extract information and </a:t>
            </a:r>
            <a:r>
              <a:rPr lang="en-US" sz="1800" dirty="0">
                <a:latin typeface="Times New Roman" panose="02020603050405020304" pitchFamily="18" charset="0"/>
                <a:ea typeface="Gill Sans"/>
                <a:cs typeface="Times New Roman" panose="02020603050405020304" pitchFamily="18" charset="0"/>
                <a:sym typeface="Gill Sans"/>
              </a:rPr>
              <a:t>to recognize the Medical entities </a:t>
            </a:r>
            <a:r>
              <a:rPr lang="en-IN" b="0" i="0" dirty="0">
                <a:effectLst/>
                <a:latin typeface="Times New Roman" panose="02020603050405020304" pitchFamily="18" charset="0"/>
                <a:cs typeface="Times New Roman" panose="02020603050405020304" pitchFamily="18" charset="0"/>
              </a:rPr>
              <a:t>from biomedical articles. </a:t>
            </a:r>
            <a:endParaRPr lang="en-US" sz="1800" dirty="0">
              <a:latin typeface="Times New Roman" panose="02020603050405020304" pitchFamily="18" charset="0"/>
              <a:ea typeface="Gill Sans"/>
              <a:cs typeface="Times New Roman" panose="02020603050405020304" pitchFamily="18" charset="0"/>
              <a:sym typeface="Gill Sans"/>
            </a:endParaRPr>
          </a:p>
          <a:p>
            <a:endParaRPr lang="en-IN" dirty="0"/>
          </a:p>
        </p:txBody>
      </p:sp>
      <p:pic>
        <p:nvPicPr>
          <p:cNvPr id="10" name="Picture 9">
            <a:extLst>
              <a:ext uri="{FF2B5EF4-FFF2-40B4-BE49-F238E27FC236}">
                <a16:creationId xmlns:a16="http://schemas.microsoft.com/office/drawing/2014/main" id="{EE4F471D-CEE3-47D7-B0C6-82081526054B}"/>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2063648" y="1806093"/>
            <a:ext cx="757990" cy="426369"/>
          </a:xfrm>
          <a:prstGeom prst="rect">
            <a:avLst/>
          </a:prstGeom>
        </p:spPr>
      </p:pic>
      <p:pic>
        <p:nvPicPr>
          <p:cNvPr id="13" name="Picture 12">
            <a:extLst>
              <a:ext uri="{FF2B5EF4-FFF2-40B4-BE49-F238E27FC236}">
                <a16:creationId xmlns:a16="http://schemas.microsoft.com/office/drawing/2014/main" id="{0014A21E-DF8A-4DF0-A005-666CEF3C448D}"/>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8322514" y="1822450"/>
            <a:ext cx="835117" cy="422569"/>
          </a:xfrm>
          <a:prstGeom prst="rect">
            <a:avLst/>
          </a:prstGeom>
        </p:spPr>
      </p:pic>
    </p:spTree>
    <p:extLst>
      <p:ext uri="{BB962C8B-B14F-4D97-AF65-F5344CB8AC3E}">
        <p14:creationId xmlns:p14="http://schemas.microsoft.com/office/powerpoint/2010/main" val="161894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266AF9-F8E3-49CD-86B4-96C4275A9AEC}"/>
              </a:ext>
            </a:extLst>
          </p:cNvPr>
          <p:cNvPicPr>
            <a:picLocks noChangeAspect="1"/>
          </p:cNvPicPr>
          <p:nvPr/>
        </p:nvPicPr>
        <p:blipFill>
          <a:blip r:embed="rId2"/>
          <a:stretch>
            <a:fillRect/>
          </a:stretch>
        </p:blipFill>
        <p:spPr>
          <a:xfrm>
            <a:off x="876123" y="1018641"/>
            <a:ext cx="5406189" cy="1126043"/>
          </a:xfrm>
          <a:prstGeom prst="rect">
            <a:avLst/>
          </a:prstGeom>
        </p:spPr>
      </p:pic>
      <p:sp>
        <p:nvSpPr>
          <p:cNvPr id="7" name="Title 6">
            <a:extLst>
              <a:ext uri="{FF2B5EF4-FFF2-40B4-BE49-F238E27FC236}">
                <a16:creationId xmlns:a16="http://schemas.microsoft.com/office/drawing/2014/main" id="{786088B2-E2BD-421B-8AE4-94270CC3871E}"/>
              </a:ext>
            </a:extLst>
          </p:cNvPr>
          <p:cNvSpPr>
            <a:spLocks noGrp="1"/>
          </p:cNvSpPr>
          <p:nvPr>
            <p:ph type="title"/>
          </p:nvPr>
        </p:nvSpPr>
        <p:spPr/>
        <p:txBody>
          <a:bodyPr/>
          <a:lstStyle/>
          <a:p>
            <a:r>
              <a:rPr lang="en-IN" dirty="0"/>
              <a:t>Technical Stacks</a:t>
            </a:r>
          </a:p>
        </p:txBody>
      </p:sp>
      <p:sp>
        <p:nvSpPr>
          <p:cNvPr id="20" name="Slide Number Placeholder 5">
            <a:extLst>
              <a:ext uri="{FF2B5EF4-FFF2-40B4-BE49-F238E27FC236}">
                <a16:creationId xmlns:a16="http://schemas.microsoft.com/office/drawing/2014/main" id="{4C6A4F09-30F3-4384-B6BB-51D152385D10}"/>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7</a:t>
            </a:fld>
            <a:endParaRPr lang="en-US"/>
          </a:p>
        </p:txBody>
      </p:sp>
      <p:pic>
        <p:nvPicPr>
          <p:cNvPr id="4" name="Picture 3">
            <a:extLst>
              <a:ext uri="{FF2B5EF4-FFF2-40B4-BE49-F238E27FC236}">
                <a16:creationId xmlns:a16="http://schemas.microsoft.com/office/drawing/2014/main" id="{1519E6CD-F25F-4FD2-8EA1-B3B331FC79D2}"/>
              </a:ext>
            </a:extLst>
          </p:cNvPr>
          <p:cNvPicPr>
            <a:picLocks noChangeAspect="1"/>
          </p:cNvPicPr>
          <p:nvPr/>
        </p:nvPicPr>
        <p:blipFill>
          <a:blip r:embed="rId3"/>
          <a:stretch>
            <a:fillRect/>
          </a:stretch>
        </p:blipFill>
        <p:spPr>
          <a:xfrm>
            <a:off x="4320356" y="4725810"/>
            <a:ext cx="1495425" cy="1409700"/>
          </a:xfrm>
          <a:prstGeom prst="rect">
            <a:avLst/>
          </a:prstGeom>
        </p:spPr>
      </p:pic>
      <p:pic>
        <p:nvPicPr>
          <p:cNvPr id="9" name="Picture 8">
            <a:extLst>
              <a:ext uri="{FF2B5EF4-FFF2-40B4-BE49-F238E27FC236}">
                <a16:creationId xmlns:a16="http://schemas.microsoft.com/office/drawing/2014/main" id="{383F2578-6614-4682-8A85-33F3B4BD7324}"/>
              </a:ext>
            </a:extLst>
          </p:cNvPr>
          <p:cNvPicPr>
            <a:picLocks noChangeAspect="1"/>
          </p:cNvPicPr>
          <p:nvPr/>
        </p:nvPicPr>
        <p:blipFill>
          <a:blip r:embed="rId4"/>
          <a:stretch>
            <a:fillRect/>
          </a:stretch>
        </p:blipFill>
        <p:spPr>
          <a:xfrm>
            <a:off x="259095" y="2407143"/>
            <a:ext cx="3389126" cy="2075848"/>
          </a:xfrm>
          <a:prstGeom prst="rect">
            <a:avLst/>
          </a:prstGeom>
        </p:spPr>
      </p:pic>
      <p:pic>
        <p:nvPicPr>
          <p:cNvPr id="14" name="Picture 13">
            <a:extLst>
              <a:ext uri="{FF2B5EF4-FFF2-40B4-BE49-F238E27FC236}">
                <a16:creationId xmlns:a16="http://schemas.microsoft.com/office/drawing/2014/main" id="{16893179-B72E-4F48-93AA-7D1E8F891326}"/>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7657251" y="2321452"/>
            <a:ext cx="4372823" cy="2161539"/>
          </a:xfrm>
          <a:prstGeom prst="rect">
            <a:avLst/>
          </a:prstGeom>
        </p:spPr>
      </p:pic>
      <p:pic>
        <p:nvPicPr>
          <p:cNvPr id="1026" name="Picture 2" descr="RegEx in Google Tabellen nutzen | morefire">
            <a:extLst>
              <a:ext uri="{FF2B5EF4-FFF2-40B4-BE49-F238E27FC236}">
                <a16:creationId xmlns:a16="http://schemas.microsoft.com/office/drawing/2014/main" id="{03887288-538C-4775-9C61-14781DBD37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9641" y="2379549"/>
            <a:ext cx="3806190" cy="20758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SS - Wikipedia">
            <a:extLst>
              <a:ext uri="{FF2B5EF4-FFF2-40B4-BE49-F238E27FC236}">
                <a16:creationId xmlns:a16="http://schemas.microsoft.com/office/drawing/2014/main" id="{8F000273-93CF-41FE-B8E3-A36FC5EFB735}"/>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086098" y="4745450"/>
            <a:ext cx="1340359" cy="14440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1BEA867-7E43-4EBF-80E3-B7A98734D1A5}"/>
              </a:ext>
            </a:extLst>
          </p:cNvPr>
          <p:cNvPicPr>
            <a:picLocks noChangeAspect="1"/>
          </p:cNvPicPr>
          <p:nvPr/>
        </p:nvPicPr>
        <p:blipFill>
          <a:blip r:embed="rId9"/>
          <a:stretch>
            <a:fillRect/>
          </a:stretch>
        </p:blipFill>
        <p:spPr>
          <a:xfrm>
            <a:off x="259095" y="4745449"/>
            <a:ext cx="933104" cy="1444006"/>
          </a:xfrm>
          <a:prstGeom prst="rect">
            <a:avLst/>
          </a:prstGeom>
        </p:spPr>
      </p:pic>
      <p:pic>
        <p:nvPicPr>
          <p:cNvPr id="18" name="Picture 8" descr="Spyder (software) - Wikipedia">
            <a:extLst>
              <a:ext uri="{FF2B5EF4-FFF2-40B4-BE49-F238E27FC236}">
                <a16:creationId xmlns:a16="http://schemas.microsoft.com/office/drawing/2014/main" id="{D2402A92-E290-4BE0-8689-214F0BE9A9F4}"/>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6334650" y="4739054"/>
            <a:ext cx="1444007" cy="14440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ntroduction to Cloud Security with AWS | by Aregbesola Olumuyiwa |  DataDrivenInvestor">
            <a:extLst>
              <a:ext uri="{FF2B5EF4-FFF2-40B4-BE49-F238E27FC236}">
                <a16:creationId xmlns:a16="http://schemas.microsoft.com/office/drawing/2014/main" id="{5D4FC75E-4E92-479D-A132-F236F52228AD}"/>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8272647" y="4378572"/>
            <a:ext cx="2767797" cy="20758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ntroduction to NLTK library in Python | by Uzair Adamjee | Python in Plain  English">
            <a:extLst>
              <a:ext uri="{FF2B5EF4-FFF2-40B4-BE49-F238E27FC236}">
                <a16:creationId xmlns:a16="http://schemas.microsoft.com/office/drawing/2014/main" id="{C240ADCE-6EE3-4AC1-8FD5-48F9B8730E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0509" y="827196"/>
            <a:ext cx="2706207" cy="140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611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01C3C6-1F20-438A-8BD6-AF914AE8157E}"/>
              </a:ext>
            </a:extLst>
          </p:cNvPr>
          <p:cNvSpPr>
            <a:spLocks noGrp="1"/>
          </p:cNvSpPr>
          <p:nvPr>
            <p:ph type="title"/>
          </p:nvPr>
        </p:nvSpPr>
        <p:spPr>
          <a:xfrm>
            <a:off x="228600" y="191605"/>
            <a:ext cx="10515600" cy="507831"/>
          </a:xfrm>
        </p:spPr>
        <p:txBody>
          <a:bodyPr vert="horz" lIns="91440" tIns="45720" rIns="91440" bIns="45720" rtlCol="0" anchor="ctr">
            <a:spAutoFit/>
          </a:bodyPr>
          <a:lstStyle/>
          <a:p>
            <a:r>
              <a:rPr lang="en-US" dirty="0"/>
              <a:t>Project Architecture</a:t>
            </a:r>
          </a:p>
        </p:txBody>
      </p:sp>
      <p:sp>
        <p:nvSpPr>
          <p:cNvPr id="13" name="Slide Number Placeholder 5">
            <a:extLst>
              <a:ext uri="{FF2B5EF4-FFF2-40B4-BE49-F238E27FC236}">
                <a16:creationId xmlns:a16="http://schemas.microsoft.com/office/drawing/2014/main" id="{6CBB1F16-B25E-494F-A03E-65ECD48E048D}"/>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8</a:t>
            </a:fld>
            <a:endParaRPr lang="en-US"/>
          </a:p>
        </p:txBody>
      </p:sp>
      <p:pic>
        <p:nvPicPr>
          <p:cNvPr id="3" name="Picture 2">
            <a:extLst>
              <a:ext uri="{FF2B5EF4-FFF2-40B4-BE49-F238E27FC236}">
                <a16:creationId xmlns:a16="http://schemas.microsoft.com/office/drawing/2014/main" id="{DC5AF0E0-A286-4C05-BBC8-BC023B52CEA1}"/>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100000" numberOfShades="4"/>
                    </a14:imgEffect>
                    <a14:imgEffect>
                      <a14:colorTemperature colorTemp="6509"/>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228600" y="1267326"/>
            <a:ext cx="11801474" cy="4604085"/>
          </a:xfrm>
          <a:prstGeom prst="rect">
            <a:avLst/>
          </a:prstGeom>
        </p:spPr>
      </p:pic>
      <p:pic>
        <p:nvPicPr>
          <p:cNvPr id="8" name="Picture 7">
            <a:extLst>
              <a:ext uri="{FF2B5EF4-FFF2-40B4-BE49-F238E27FC236}">
                <a16:creationId xmlns:a16="http://schemas.microsoft.com/office/drawing/2014/main" id="{DB8DA8E2-41BA-4C57-9948-00BE399B2BB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1" y="788737"/>
            <a:ext cx="12192000" cy="906898"/>
          </a:xfrm>
          <a:prstGeom prst="rect">
            <a:avLst/>
          </a:prstGeom>
        </p:spPr>
      </p:pic>
      <p:pic>
        <p:nvPicPr>
          <p:cNvPr id="11" name="Picture 10">
            <a:extLst>
              <a:ext uri="{FF2B5EF4-FFF2-40B4-BE49-F238E27FC236}">
                <a16:creationId xmlns:a16="http://schemas.microsoft.com/office/drawing/2014/main" id="{1C2A7CF0-ABA0-4F50-B5B8-7CFDE6FD8AD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0" y="5203808"/>
            <a:ext cx="12192000" cy="906898"/>
          </a:xfrm>
          <a:prstGeom prst="rect">
            <a:avLst/>
          </a:prstGeom>
        </p:spPr>
      </p:pic>
    </p:spTree>
    <p:extLst>
      <p:ext uri="{BB962C8B-B14F-4D97-AF65-F5344CB8AC3E}">
        <p14:creationId xmlns:p14="http://schemas.microsoft.com/office/powerpoint/2010/main" val="1186541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01C3C6-1F20-438A-8BD6-AF914AE8157E}"/>
              </a:ext>
            </a:extLst>
          </p:cNvPr>
          <p:cNvSpPr>
            <a:spLocks noGrp="1"/>
          </p:cNvSpPr>
          <p:nvPr>
            <p:ph type="title"/>
          </p:nvPr>
        </p:nvSpPr>
        <p:spPr>
          <a:xfrm>
            <a:off x="228600" y="191605"/>
            <a:ext cx="10515600" cy="507831"/>
          </a:xfrm>
        </p:spPr>
        <p:txBody>
          <a:bodyPr vert="horz" lIns="91440" tIns="45720" rIns="91440" bIns="45720" rtlCol="0" anchor="ctr">
            <a:spAutoFit/>
          </a:bodyPr>
          <a:lstStyle/>
          <a:p>
            <a:r>
              <a:rPr lang="en-US" dirty="0"/>
              <a:t>More detailed Architecture</a:t>
            </a:r>
          </a:p>
        </p:txBody>
      </p:sp>
      <p:sp>
        <p:nvSpPr>
          <p:cNvPr id="13" name="Slide Number Placeholder 5">
            <a:extLst>
              <a:ext uri="{FF2B5EF4-FFF2-40B4-BE49-F238E27FC236}">
                <a16:creationId xmlns:a16="http://schemas.microsoft.com/office/drawing/2014/main" id="{6CBB1F16-B25E-494F-A03E-65ECD48E048D}"/>
              </a:ext>
            </a:extLst>
          </p:cNvPr>
          <p:cNvSpPr>
            <a:spLocks noGrp="1"/>
          </p:cNvSpPr>
          <p:nvPr>
            <p:ph type="sldNum" sz="quarter" idx="12"/>
          </p:nvPr>
        </p:nvSpPr>
        <p:spPr>
          <a:xfrm>
            <a:off x="11639549" y="6350000"/>
            <a:ext cx="390525" cy="288925"/>
          </a:xfrm>
        </p:spPr>
        <p:txBody>
          <a:bodyPr/>
          <a:lstStyle/>
          <a:p>
            <a:fld id="{B6589B12-CB4D-4236-BBC8-148B142B185D}" type="slidenum">
              <a:rPr lang="en-US" smtClean="0"/>
              <a:t>9</a:t>
            </a:fld>
            <a:endParaRPr lang="en-US"/>
          </a:p>
        </p:txBody>
      </p:sp>
      <p:pic>
        <p:nvPicPr>
          <p:cNvPr id="5" name="Picture 4">
            <a:extLst>
              <a:ext uri="{FF2B5EF4-FFF2-40B4-BE49-F238E27FC236}">
                <a16:creationId xmlns:a16="http://schemas.microsoft.com/office/drawing/2014/main" id="{F282E0BB-2195-4228-8F66-A84EE94EE914}"/>
              </a:ext>
            </a:extLst>
          </p:cNvPr>
          <p:cNvPicPr>
            <a:picLocks noChangeAspect="1"/>
          </p:cNvPicPr>
          <p:nvPr/>
        </p:nvPicPr>
        <p:blipFill>
          <a:blip r:embed="rId2"/>
          <a:stretch>
            <a:fillRect/>
          </a:stretch>
        </p:blipFill>
        <p:spPr>
          <a:xfrm>
            <a:off x="657780" y="1007169"/>
            <a:ext cx="11372294" cy="4985258"/>
          </a:xfrm>
          <a:prstGeom prst="rect">
            <a:avLst/>
          </a:prstGeom>
        </p:spPr>
      </p:pic>
      <p:pic>
        <p:nvPicPr>
          <p:cNvPr id="18" name="Picture 17">
            <a:extLst>
              <a:ext uri="{FF2B5EF4-FFF2-40B4-BE49-F238E27FC236}">
                <a16:creationId xmlns:a16="http://schemas.microsoft.com/office/drawing/2014/main" id="{A78D6839-1B7C-46DF-9B92-E881B24C44C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228599" y="4463495"/>
            <a:ext cx="2372557" cy="1886505"/>
          </a:xfrm>
          <a:prstGeom prst="rect">
            <a:avLst/>
          </a:prstGeom>
        </p:spPr>
      </p:pic>
      <p:pic>
        <p:nvPicPr>
          <p:cNvPr id="20" name="Picture 19">
            <a:extLst>
              <a:ext uri="{FF2B5EF4-FFF2-40B4-BE49-F238E27FC236}">
                <a16:creationId xmlns:a16="http://schemas.microsoft.com/office/drawing/2014/main" id="{1719B1D3-96A3-4B59-BE61-23E566DE65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9179510" y="895628"/>
            <a:ext cx="2354709" cy="1886505"/>
          </a:xfrm>
          <a:prstGeom prst="rect">
            <a:avLst/>
          </a:prstGeom>
        </p:spPr>
      </p:pic>
    </p:spTree>
    <p:extLst>
      <p:ext uri="{BB962C8B-B14F-4D97-AF65-F5344CB8AC3E}">
        <p14:creationId xmlns:p14="http://schemas.microsoft.com/office/powerpoint/2010/main" val="10469064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NEWSLIDENUMBER" val="False"/>
  <p:tag name="PREVIOUSNAME" val="C:\Users\USER\Desktop\Project_25.pptx"/>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3048</TotalTime>
  <Words>2536</Words>
  <Application>Microsoft Office PowerPoint</Application>
  <PresentationFormat>Widescreen</PresentationFormat>
  <Paragraphs>213</Paragraphs>
  <Slides>42</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Calibri Light</vt:lpstr>
      <vt:lpstr>charter</vt:lpstr>
      <vt:lpstr>Georgia</vt:lpstr>
      <vt:lpstr>Gill Sans</vt:lpstr>
      <vt:lpstr>Times New Roman</vt:lpstr>
      <vt:lpstr>Wingdings</vt:lpstr>
      <vt:lpstr>Office Theme</vt:lpstr>
      <vt:lpstr>PowerPoint Presentation</vt:lpstr>
      <vt:lpstr>PowerPoint Presentation</vt:lpstr>
      <vt:lpstr>PowerPoint Presentation</vt:lpstr>
      <vt:lpstr>Business pipeline:   CRISP-DM Methodology</vt:lpstr>
      <vt:lpstr>Project Scope</vt:lpstr>
      <vt:lpstr>Project Goals</vt:lpstr>
      <vt:lpstr>Technical Stacks</vt:lpstr>
      <vt:lpstr>Project Architecture</vt:lpstr>
      <vt:lpstr>More detailed Architecture</vt:lpstr>
      <vt:lpstr>           Data Preparation</vt:lpstr>
      <vt:lpstr>Data Preparation</vt:lpstr>
      <vt:lpstr>Data Preparation</vt:lpstr>
      <vt:lpstr>Data Preparation</vt:lpstr>
      <vt:lpstr>Data Preparation</vt:lpstr>
      <vt:lpstr> </vt:lpstr>
      <vt:lpstr>Introduction to NER</vt:lpstr>
      <vt:lpstr>PowerPoint Presentation</vt:lpstr>
      <vt:lpstr>Model Building</vt:lpstr>
      <vt:lpstr>PowerPoint Presentation</vt:lpstr>
      <vt:lpstr>PowerPoint Presentation</vt:lpstr>
      <vt:lpstr>SPACY:</vt:lpstr>
      <vt:lpstr>Med7:</vt:lpstr>
      <vt:lpstr>Trail On Med7 Pre-trained model</vt:lpstr>
      <vt:lpstr>FAILED ATTEMPT:</vt:lpstr>
      <vt:lpstr>FAILED ATTEMPT:</vt:lpstr>
      <vt:lpstr>F1 Scores: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Final Codes:</vt:lpstr>
      <vt:lpstr>Output after applying our pre-trained models:</vt:lpstr>
      <vt:lpstr>Output after applying our pre-trained models:</vt:lpstr>
      <vt:lpstr>PowerPoint Presentation</vt:lpstr>
      <vt:lpstr>Deployment Strategy</vt:lpstr>
      <vt:lpstr>Deployment</vt:lpstr>
      <vt:lpstr>Deployment </vt:lpstr>
      <vt:lpstr>Deployment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Narang,Savleen Kaur</dc:creator>
  <cp:lastModifiedBy>Windows User</cp:lastModifiedBy>
  <cp:revision>149</cp:revision>
  <dcterms:created xsi:type="dcterms:W3CDTF">2021-03-18T06:35:56Z</dcterms:created>
  <dcterms:modified xsi:type="dcterms:W3CDTF">2021-05-23T08:29:52Z</dcterms:modified>
</cp:coreProperties>
</file>